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 id="2147483673" r:id="rId3"/>
  </p:sldMasterIdLst>
  <p:notesMasterIdLst>
    <p:notesMasterId r:id="rId20"/>
  </p:notesMasterIdLst>
  <p:sldIdLst>
    <p:sldId id="430" r:id="rId4"/>
    <p:sldId id="431" r:id="rId5"/>
    <p:sldId id="332" r:id="rId6"/>
    <p:sldId id="385" r:id="rId7"/>
    <p:sldId id="291" r:id="rId8"/>
    <p:sldId id="379" r:id="rId9"/>
    <p:sldId id="382" r:id="rId10"/>
    <p:sldId id="380" r:id="rId11"/>
    <p:sldId id="383" r:id="rId12"/>
    <p:sldId id="381" r:id="rId13"/>
    <p:sldId id="384" r:id="rId14"/>
    <p:sldId id="378" r:id="rId15"/>
    <p:sldId id="292" r:id="rId16"/>
    <p:sldId id="297" r:id="rId17"/>
    <p:sldId id="386" r:id="rId18"/>
    <p:sldId id="387" r:id="rId19"/>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59">
          <p15:clr>
            <a:srgbClr val="A4A3A4"/>
          </p15:clr>
        </p15:guide>
        <p15:guide id="2" pos="28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DDCF"/>
    <a:srgbClr val="DD0CAC"/>
    <a:srgbClr val="B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94660"/>
  </p:normalViewPr>
  <p:slideViewPr>
    <p:cSldViewPr snapToGrid="0" snapToObjects="1">
      <p:cViewPr varScale="1">
        <p:scale>
          <a:sx n="78" d="100"/>
          <a:sy n="78" d="100"/>
        </p:scale>
        <p:origin x="1464" y="53"/>
      </p:cViewPr>
      <p:guideLst>
        <p:guide orient="horz" pos="2159"/>
        <p:guide pos="289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wrap="square" lIns="91440" tIns="45720" rIns="91440" bIns="45720" numCol="1" anchor="t" anchorCtr="0" compatLnSpc="1"/>
          <a:lstStyle>
            <a:lvl1pPr>
              <a:defRPr sz="1200"/>
            </a:lvl1pPr>
          </a:lstStyle>
          <a:p>
            <a:pPr>
              <a:defRPr/>
            </a:pPr>
            <a:endParaRPr lang="zh-TW" altLang="zh-HK"/>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lstStyle>
            <a:lvl1pPr algn="r">
              <a:defRPr sz="1200"/>
            </a:lvl1pPr>
          </a:lstStyle>
          <a:p>
            <a:pPr>
              <a:defRPr/>
            </a:pPr>
            <a:fld id="{302E6A53-81A9-405E-BDBA-4791B6BCBFDD}" type="datetime1">
              <a:rPr lang="en-US" altLang="zh-TW"/>
              <a:t>5/23/2022</a:t>
            </a:fld>
            <a:endParaRPr lang="en-US" altLang="zh-TW"/>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lstStyle/>
          <a:p>
            <a:pPr lvl="0"/>
            <a:endParaRPr lang="zh-TW" altLang="zh-HK"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wrap="square" lIns="91440" tIns="45720" rIns="91440" bIns="45720" numCol="1" anchor="t" anchorCtr="0" compatLnSpc="1">
            <a:normAutofit/>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wrap="square" lIns="91440" tIns="45720" rIns="91440" bIns="45720" numCol="1" anchor="b" anchorCtr="0" compatLnSpc="1"/>
          <a:lstStyle>
            <a:lvl1pPr>
              <a:defRPr sz="1200"/>
            </a:lvl1pPr>
          </a:lstStyle>
          <a:p>
            <a:pPr>
              <a:defRPr/>
            </a:pPr>
            <a:endParaRPr lang="zh-TW" altLang="zh-HK"/>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lstStyle>
            <a:lvl1pPr algn="r">
              <a:defRPr sz="1200"/>
            </a:lvl1pPr>
          </a:lstStyle>
          <a:p>
            <a:pPr>
              <a:defRPr/>
            </a:pPr>
            <a:fld id="{9700819D-2F11-499B-A592-90D1E554A4D0}" type="slidenum">
              <a:rPr lang="en-US" altLang="zh-TW"/>
              <a:t>‹#›</a:t>
            </a:fld>
            <a:endParaRPr lang="en-US" altLang="zh-TW"/>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27FA6A-F2D7-4E10-9BAF-FFB254040A0A}" type="datetime1">
              <a:rPr lang="en-US" altLang="zh-TW" smtClean="0"/>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D46DFC2C-40FF-413D-860E-5A64DB879731}" type="slidenum">
              <a:rPr lang="en-US" altLang="zh-TW"/>
              <a:t>‹#›</a:t>
            </a:fld>
            <a:endParaRPr lang="en-US" altLang="zh-TW"/>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0FD7D04-77DB-47E2-A84A-391DC7C318AD}" type="datetime1">
              <a:rPr lang="en-US" altLang="zh-TW" smtClean="0"/>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1C7E9220-E228-4DE4-B148-73C31D4994BE}" type="slidenum">
              <a:rPr lang="en-US" altLang="zh-TW"/>
              <a:t>‹#›</a:t>
            </a:fld>
            <a:endParaRPr lang="en-US" altLang="zh-TW"/>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1383CA-FFD3-408C-8681-EA3623E6EA35}" type="datetime1">
              <a:rPr lang="en-US" altLang="zh-TW" smtClean="0"/>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2E901765-C31F-4B2E-B687-AC81E0716EB7}" type="slidenum">
              <a:rPr lang="en-US" altLang="zh-TW"/>
              <a:t>‹#›</a:t>
            </a:fld>
            <a:endParaRPr lang="en-US" altLang="zh-TW"/>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fld id="{BB962C8B-B14F-4D97-AF65-F5344CB8AC3E}" type="datetime1">
              <a:rPr lang="zh-TW" altLang="en-US" dirty="0">
                <a:latin typeface="Arial" panose="020B0604020202020204" pitchFamily="34" charset="0"/>
              </a:rPr>
              <a:t>2022/5/23</a:t>
            </a:fld>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600200"/>
            <a:ext cx="403250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8" name="Footer Placeholder 7"/>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4" name="Footer Placeholder 3"/>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3" name="Footer Placeholder 2"/>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211047-8986-4B6A-A5FC-7BCE459DB22F}" type="datetime1">
              <a:rPr lang="en-US" altLang="zh-TW" smtClean="0"/>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83CB8F56-8322-4F03-A8B1-25F83D44C24D}" type="slidenum">
              <a:rPr lang="en-US" altLang="zh-TW"/>
              <a:t>‹#›</a:t>
            </a:fld>
            <a:endParaRPr lang="en-US" altLang="zh-TW"/>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BB962C8B-B14F-4D97-AF65-F5344CB8AC3E}" type="datetime1">
              <a:rPr lang="zh-TW" altLang="en-US" dirty="0">
                <a:latin typeface="Arial" panose="020B0604020202020204" pitchFamily="34" charset="0"/>
              </a:rPr>
              <a:t>2022/5/23</a:t>
            </a:fld>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576C061-C6AC-4ADE-AB83-5530E775CFBD}"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1900D2DE-952A-4AF2-83B0-73A298AEDB48}" type="slidenum">
              <a:rPr lang="en-US" altLang="zh-TW"/>
              <a:t>‹#›</a:t>
            </a:fld>
            <a:endParaRPr lang="en-US" altLang="zh-TW"/>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26A20C-239C-44CB-B4C3-A90FA9D87E92}"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EDC117DF-6B70-4ED6-BE47-6FEA12C07279}" type="slidenum">
              <a:rPr lang="en-US" altLang="zh-TW"/>
              <a:t>‹#›</a:t>
            </a:fld>
            <a:endParaRPr lang="en-US" altLang="zh-TW"/>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D1F000C-8706-4A4C-89D2-4DB495120430}"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E4456804-D305-43CD-AD80-16940FE952E2}" type="slidenum">
              <a:rPr lang="en-US" altLang="zh-TW"/>
              <a:t>‹#›</a:t>
            </a:fld>
            <a:endParaRPr lang="en-US" altLang="zh-TW"/>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31CEF2-0FE2-4E95-9286-D79DD9DA946B}" type="datetime1">
              <a:rPr lang="en-US" altLang="zh-TW"/>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8A08451D-15E3-42DA-9237-5D22B37AAC69}" type="slidenum">
              <a:rPr lang="en-US" altLang="zh-TW"/>
              <a:t>‹#›</a:t>
            </a:fld>
            <a:endParaRPr lang="en-US" altLang="zh-TW"/>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246C64A-E0DF-44B0-A17C-2795A85C343E}" type="datetime1">
              <a:rPr lang="en-US" altLang="zh-TW"/>
              <a:t>5/23/2022</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zh-TW" altLang="zh-HK"/>
          </a:p>
        </p:txBody>
      </p:sp>
      <p:sp>
        <p:nvSpPr>
          <p:cNvPr id="9" name="Slide Number Placeholder 5"/>
          <p:cNvSpPr>
            <a:spLocks noGrp="1"/>
          </p:cNvSpPr>
          <p:nvPr>
            <p:ph type="sldNum" sz="quarter" idx="12"/>
          </p:nvPr>
        </p:nvSpPr>
        <p:spPr/>
        <p:txBody>
          <a:bodyPr/>
          <a:lstStyle>
            <a:lvl1pPr>
              <a:defRPr/>
            </a:lvl1pPr>
          </a:lstStyle>
          <a:p>
            <a:pPr>
              <a:defRPr/>
            </a:pPr>
            <a:fld id="{869134D7-B44F-49F9-8C8E-162BE0CB17BD}" type="slidenum">
              <a:rPr lang="en-US" altLang="zh-TW"/>
              <a:t>‹#›</a:t>
            </a:fld>
            <a:endParaRPr lang="en-US" altLang="zh-TW"/>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255770-D7F3-43BD-8309-65B21BDE994C}" type="datetime1">
              <a:rPr lang="en-US" altLang="zh-TW"/>
              <a:t>5/23/2022</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zh-TW" altLang="zh-HK"/>
          </a:p>
        </p:txBody>
      </p:sp>
      <p:sp>
        <p:nvSpPr>
          <p:cNvPr id="5" name="Slide Number Placeholder 5"/>
          <p:cNvSpPr>
            <a:spLocks noGrp="1"/>
          </p:cNvSpPr>
          <p:nvPr>
            <p:ph type="sldNum" sz="quarter" idx="12"/>
          </p:nvPr>
        </p:nvSpPr>
        <p:spPr/>
        <p:txBody>
          <a:bodyPr/>
          <a:lstStyle>
            <a:lvl1pPr>
              <a:defRPr/>
            </a:lvl1pPr>
          </a:lstStyle>
          <a:p>
            <a:pPr>
              <a:defRPr/>
            </a:pPr>
            <a:fld id="{D084A5B1-2A47-47C1-ACDE-E647041ADD89}" type="slidenum">
              <a:rPr lang="en-US" altLang="zh-TW"/>
              <a:t>‹#›</a:t>
            </a:fld>
            <a:endParaRPr lang="en-US" altLang="zh-TW"/>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2BFE940-4F9B-4BC7-BFB2-314B18294AC9}" type="datetime1">
              <a:rPr lang="en-US" altLang="zh-TW" smtClean="0"/>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AFD2FC30-A9F1-46BF-97B6-926756D9C8A4}" type="slidenum">
              <a:rPr lang="en-US" altLang="zh-TW"/>
              <a:t>‹#›</a:t>
            </a:fld>
            <a:endParaRPr lang="en-US" altLang="zh-TW"/>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AB4B16-1507-4E84-B05F-33884797FE53}" type="datetime1">
              <a:rPr lang="en-US" altLang="zh-TW"/>
              <a:t>5/23/2022</a:t>
            </a:fld>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zh-TW" altLang="zh-HK"/>
          </a:p>
        </p:txBody>
      </p:sp>
      <p:sp>
        <p:nvSpPr>
          <p:cNvPr id="4" name="Slide Number Placeholder 5"/>
          <p:cNvSpPr>
            <a:spLocks noGrp="1"/>
          </p:cNvSpPr>
          <p:nvPr>
            <p:ph type="sldNum" sz="quarter" idx="12"/>
          </p:nvPr>
        </p:nvSpPr>
        <p:spPr/>
        <p:txBody>
          <a:bodyPr/>
          <a:lstStyle>
            <a:lvl1pPr>
              <a:defRPr/>
            </a:lvl1pPr>
          </a:lstStyle>
          <a:p>
            <a:pPr>
              <a:defRPr/>
            </a:pPr>
            <a:fld id="{AE8CAD29-A25C-46D4-A53C-326E5E7749DB}" type="slidenum">
              <a:rPr lang="en-US" altLang="zh-TW"/>
              <a:t>‹#›</a:t>
            </a:fld>
            <a:endParaRPr lang="en-US" altLang="zh-TW"/>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9F1B0FC-F164-404A-AE0E-098F96CFDA33}" type="datetime1">
              <a:rPr lang="en-US" altLang="zh-TW"/>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82A8813D-14E6-419A-84D9-2F79E1C9A4CA}" type="slidenum">
              <a:rPr lang="en-US" altLang="zh-TW"/>
              <a:t>‹#›</a:t>
            </a:fld>
            <a:endParaRPr lang="en-US" altLang="zh-TW"/>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4512F-F6A7-4A56-A0ED-324442CEBD13}" type="datetime1">
              <a:rPr lang="en-US" altLang="zh-TW"/>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7686C0D6-E4A6-46A4-B2FB-0EB9D671172C}" type="slidenum">
              <a:rPr lang="en-US" altLang="zh-TW"/>
              <a:t>‹#›</a:t>
            </a:fld>
            <a:endParaRPr lang="en-US" altLang="zh-TW"/>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15E00D-AD36-4CEE-A576-9B73AD12C701}"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83005686-B64A-4458-AD13-1E271FB5400E}" type="slidenum">
              <a:rPr lang="en-US" altLang="zh-TW"/>
              <a:t>‹#›</a:t>
            </a:fld>
            <a:endParaRPr lang="en-US" altLang="zh-TW"/>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602025-C57D-46D1-8153-53871D641DF3}"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FB347091-36B3-4491-A8DF-99D641EBA9C2}" type="slidenum">
              <a:rPr lang="en-US" altLang="zh-TW"/>
              <a:t>‹#›</a:t>
            </a:fld>
            <a:endParaRPr lang="en-US" altLang="zh-TW"/>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0F3913-C48D-4BBB-A35E-8D49583DF3B1}" type="datetime1">
              <a:rPr lang="en-US" altLang="zh-TW" smtClean="0"/>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5B3E2D3E-5863-482D-8CD4-4EA363E73C4E}" type="slidenum">
              <a:rPr lang="en-US" altLang="zh-TW"/>
              <a:t>‹#›</a:t>
            </a:fld>
            <a:endParaRPr lang="en-US" altLang="zh-TW"/>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67B942E-CAF4-4241-BA4B-9DBBB6495213}" type="datetime1">
              <a:rPr lang="en-US" altLang="zh-TW" smtClean="0"/>
              <a:t>5/23/2022</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zh-TW" altLang="zh-HK"/>
          </a:p>
        </p:txBody>
      </p:sp>
      <p:sp>
        <p:nvSpPr>
          <p:cNvPr id="9" name="Slide Number Placeholder 5"/>
          <p:cNvSpPr>
            <a:spLocks noGrp="1"/>
          </p:cNvSpPr>
          <p:nvPr>
            <p:ph type="sldNum" sz="quarter" idx="12"/>
          </p:nvPr>
        </p:nvSpPr>
        <p:spPr/>
        <p:txBody>
          <a:bodyPr/>
          <a:lstStyle>
            <a:lvl1pPr>
              <a:defRPr/>
            </a:lvl1pPr>
          </a:lstStyle>
          <a:p>
            <a:pPr>
              <a:defRPr/>
            </a:pPr>
            <a:fld id="{B3AE2E8D-D878-4653-8002-AC3C4A072D69}" type="slidenum">
              <a:rPr lang="en-US" altLang="zh-TW"/>
              <a:t>‹#›</a:t>
            </a:fld>
            <a:endParaRPr lang="en-US" altLang="zh-TW"/>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15ACBA9-153B-4DC2-8D33-B4599F2D8BF2}" type="datetime1">
              <a:rPr lang="en-US" altLang="zh-TW" smtClean="0"/>
              <a:t>5/23/2022</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zh-TW" altLang="zh-HK"/>
          </a:p>
        </p:txBody>
      </p:sp>
      <p:sp>
        <p:nvSpPr>
          <p:cNvPr id="5" name="Slide Number Placeholder 5"/>
          <p:cNvSpPr>
            <a:spLocks noGrp="1"/>
          </p:cNvSpPr>
          <p:nvPr>
            <p:ph type="sldNum" sz="quarter" idx="12"/>
          </p:nvPr>
        </p:nvSpPr>
        <p:spPr/>
        <p:txBody>
          <a:bodyPr/>
          <a:lstStyle>
            <a:lvl1pPr>
              <a:defRPr/>
            </a:lvl1pPr>
          </a:lstStyle>
          <a:p>
            <a:pPr>
              <a:defRPr/>
            </a:pPr>
            <a:fld id="{A2BCCAC5-D620-48AE-92E3-F1EF1A5B3D1A}" type="slidenum">
              <a:rPr lang="en-US" altLang="zh-TW"/>
              <a:t>‹#›</a:t>
            </a:fld>
            <a:endParaRPr lang="en-US" altLang="zh-TW"/>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FF07AB-B805-4E73-9151-D87BA22E0DB1}" type="datetime1">
              <a:rPr lang="en-US" altLang="zh-TW" smtClean="0"/>
              <a:t>5/23/2022</a:t>
            </a:fld>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zh-TW" altLang="zh-HK"/>
          </a:p>
        </p:txBody>
      </p:sp>
      <p:sp>
        <p:nvSpPr>
          <p:cNvPr id="4" name="Slide Number Placeholder 5"/>
          <p:cNvSpPr>
            <a:spLocks noGrp="1"/>
          </p:cNvSpPr>
          <p:nvPr>
            <p:ph type="sldNum" sz="quarter" idx="12"/>
          </p:nvPr>
        </p:nvSpPr>
        <p:spPr/>
        <p:txBody>
          <a:bodyPr/>
          <a:lstStyle>
            <a:lvl1pPr>
              <a:defRPr/>
            </a:lvl1pPr>
          </a:lstStyle>
          <a:p>
            <a:pPr>
              <a:defRPr/>
            </a:pPr>
            <a:fld id="{46C2D01D-8031-4B81-AD29-20F7B64F9872}" type="slidenum">
              <a:rPr lang="en-US" altLang="zh-TW"/>
              <a:t>‹#›</a:t>
            </a:fld>
            <a:endParaRPr lang="en-US" altLang="zh-TW"/>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E9A7DE-6FDE-415A-867C-378AA4A1C743}" type="datetime1">
              <a:rPr lang="en-US" altLang="zh-TW" smtClean="0"/>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5082D8D3-3D4C-4768-9401-1F4E7D2CA1E7}" type="slidenum">
              <a:rPr lang="en-US" altLang="zh-TW"/>
              <a:t>‹#›</a:t>
            </a:fld>
            <a:endParaRPr lang="en-US" altLang="zh-TW"/>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CA9BF2-E7B7-41C6-96AD-9ADAEE3E8241}" type="datetime1">
              <a:rPr lang="en-US" altLang="zh-TW" smtClean="0"/>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440D13E2-167E-49C2-BEFB-E9ED53A407EA}" type="slidenum">
              <a:rPr lang="en-US" altLang="zh-TW"/>
              <a:t>‹#›</a:t>
            </a:fld>
            <a:endParaRPr lang="en-US" altLang="zh-TW"/>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TW"/>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latin typeface="Calibri" panose="020F0502020204030204" pitchFamily="34" charset="0"/>
              </a:defRPr>
            </a:lvl1pPr>
          </a:lstStyle>
          <a:p>
            <a:pPr>
              <a:defRPr/>
            </a:pPr>
            <a:fld id="{2206AA5A-9C90-44D3-A6B4-34A8BE854953}" type="datetime1">
              <a:rPr lang="en-US" altLang="zh-TW" smtClean="0"/>
              <a:t>5/23/2022</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a:defRPr sz="1200">
                <a:solidFill>
                  <a:srgbClr val="898989"/>
                </a:solidFill>
                <a:latin typeface="Calibri" panose="020F0502020204030204" pitchFamily="34" charset="0"/>
              </a:defRPr>
            </a:lvl1pPr>
          </a:lstStyle>
          <a:p>
            <a:pPr>
              <a:defRPr/>
            </a:pPr>
            <a:endParaRPr lang="zh-TW" altLang="zh-H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a:defRPr/>
            </a:pPr>
            <a:fld id="{9F9C262A-3F59-4879-BE32-95520A20B6F9}" type="slidenum">
              <a:rPr lang="en-US" altLang="zh-TW"/>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Geneva"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lstStyle/>
          <a:p>
            <a:pPr lvl="0"/>
            <a:r>
              <a:rPr lang="zh-TW" altLang="en-US" dirty="0"/>
              <a:t>按一下以編輯母片標題樣式</a:t>
            </a:r>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fld id="{BB962C8B-B14F-4D97-AF65-F5344CB8AC3E}" type="datetime1">
              <a:rPr lang="zh-TW" altLang="en-US" dirty="0">
                <a:latin typeface="Arial" panose="020B0604020202020204" pitchFamily="34" charset="0"/>
              </a:rPr>
              <a:t>2022/5/23</a:t>
            </a:fld>
            <a:endParaRPr lang="zh-TW" altLang="en-US" dirty="0">
              <a:latin typeface="Arial" panose="020B0604020202020204" pitchFamily="34" charset="0"/>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TW" altLang="en-US" dirty="0">
              <a:latin typeface="Arial" panose="020B0604020202020204" pitchFamily="34" charset="0"/>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TW"/>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latin typeface="Calibri" panose="020F0502020204030204" pitchFamily="34" charset="0"/>
              </a:defRPr>
            </a:lvl1pPr>
          </a:lstStyle>
          <a:p>
            <a:pPr>
              <a:defRPr/>
            </a:pPr>
            <a:fld id="{17A4A0DB-DB5F-4759-8BF1-5859B863C591}" type="datetime1">
              <a:rPr lang="en-US" altLang="zh-TW"/>
              <a:t>5/23/2022</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a:defRPr sz="1200">
                <a:solidFill>
                  <a:srgbClr val="898989"/>
                </a:solidFill>
                <a:latin typeface="Calibri" panose="020F0502020204030204" pitchFamily="34" charset="0"/>
              </a:defRPr>
            </a:lvl1pPr>
          </a:lstStyle>
          <a:p>
            <a:pPr>
              <a:defRPr/>
            </a:pPr>
            <a:endParaRPr lang="zh-TW" altLang="zh-H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a:defRPr/>
            </a:pPr>
            <a:fld id="{3816E35A-F7DF-472F-A272-53D0418863D3}" type="slidenum">
              <a:rPr lang="en-US" altLang="zh-TW"/>
              <a:t>‹#›</a:t>
            </a:fld>
            <a:endParaRPr lang="en-US" altLang="zh-TW"/>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Geneva"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102" charset="-128"/>
          <a:cs typeface="ヒラギノ角ゴ Pro W3" pitchFamily="-102" charset="-128"/>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25.GIF"/><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15.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2" Type="http://schemas.openxmlformats.org/officeDocument/2006/relationships/hyperlink" Target="https://www.basiclawresources.inf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GIF"/><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24.GIF"/><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15.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5A7B85-43A9-B053-7A29-75FA9C112A46}"/>
              </a:ext>
            </a:extLst>
          </p:cNvPr>
          <p:cNvSpPr>
            <a:spLocks noGrp="1"/>
          </p:cNvSpPr>
          <p:nvPr>
            <p:ph type="ctrTitle"/>
          </p:nvPr>
        </p:nvSpPr>
        <p:spPr>
          <a:xfrm>
            <a:off x="1142999" y="838453"/>
            <a:ext cx="6858000" cy="1483360"/>
          </a:xfrm>
        </p:spPr>
        <p:txBody>
          <a:bodyPr/>
          <a:lstStyle/>
          <a:p>
            <a:pPr algn="ctr">
              <a:buNone/>
            </a:pPr>
            <a:r>
              <a:rPr lang="zh-TW" altLang="en-US" sz="3000" dirty="0"/>
              <a:t>初中 單元二：</a:t>
            </a:r>
            <a:br>
              <a:rPr lang="en-US" altLang="zh-TW" sz="3000" dirty="0"/>
            </a:br>
            <a:r>
              <a:rPr lang="zh-TW" altLang="en-US" sz="3000" dirty="0"/>
              <a:t>中央和香港特別行政區的關係</a:t>
            </a:r>
          </a:p>
        </p:txBody>
      </p:sp>
      <p:graphicFrame>
        <p:nvGraphicFramePr>
          <p:cNvPr id="4" name="表格 4">
            <a:extLst>
              <a:ext uri="{FF2B5EF4-FFF2-40B4-BE49-F238E27FC236}">
                <a16:creationId xmlns:a16="http://schemas.microsoft.com/office/drawing/2014/main" id="{585323D2-4996-590C-7E4F-966F35FBE54D}"/>
              </a:ext>
            </a:extLst>
          </p:cNvPr>
          <p:cNvGraphicFramePr>
            <a:graphicFrameLocks noGrp="1"/>
          </p:cNvGraphicFramePr>
          <p:nvPr>
            <p:extLst>
              <p:ext uri="{D42A27DB-BD31-4B8C-83A1-F6EECF244321}">
                <p14:modId xmlns:p14="http://schemas.microsoft.com/office/powerpoint/2010/main" val="897601769"/>
              </p:ext>
            </p:extLst>
          </p:nvPr>
        </p:nvGraphicFramePr>
        <p:xfrm>
          <a:off x="823879" y="2321813"/>
          <a:ext cx="7496241" cy="1752600"/>
        </p:xfrm>
        <a:graphic>
          <a:graphicData uri="http://schemas.openxmlformats.org/drawingml/2006/table">
            <a:tbl>
              <a:tblPr firstRow="1" bandRow="1"/>
              <a:tblGrid>
                <a:gridCol w="2499305">
                  <a:extLst>
                    <a:ext uri="{9D8B030D-6E8A-4147-A177-3AD203B41FA5}">
                      <a16:colId xmlns:a16="http://schemas.microsoft.com/office/drawing/2014/main" val="565495559"/>
                    </a:ext>
                  </a:extLst>
                </a:gridCol>
                <a:gridCol w="4996936">
                  <a:extLst>
                    <a:ext uri="{9D8B030D-6E8A-4147-A177-3AD203B41FA5}">
                      <a16:colId xmlns:a16="http://schemas.microsoft.com/office/drawing/2014/main" val="3465278666"/>
                    </a:ext>
                  </a:extLst>
                </a:gridCol>
              </a:tblGrid>
              <a:tr h="370840">
                <a:tc>
                  <a:txBody>
                    <a:bodyPr/>
                    <a:lstStyle/>
                    <a:p>
                      <a:r>
                        <a:rPr lang="zh-TW" altLang="en-US" dirty="0"/>
                        <a:t>對應</a:t>
                      </a:r>
                      <a:r>
                        <a:rPr lang="en-US" altLang="zh-TW" dirty="0"/>
                        <a:t>《</a:t>
                      </a:r>
                      <a:r>
                        <a:rPr lang="zh-TW" altLang="en-US" dirty="0"/>
                        <a:t>基本法</a:t>
                      </a:r>
                      <a:r>
                        <a:rPr lang="en-US" altLang="zh-TW" dirty="0"/>
                        <a:t>》</a:t>
                      </a:r>
                      <a:r>
                        <a:rPr lang="zh-TW" altLang="en-US" dirty="0"/>
                        <a:t>章節：</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tc>
                  <a:txBody>
                    <a:bodyPr/>
                    <a:lstStyle/>
                    <a:p>
                      <a:r>
                        <a:rPr lang="zh-TW" altLang="en-US" dirty="0"/>
                        <a:t>第二章       中央和香港特別行政區的關係</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89000"/>
                      </a:sysClr>
                    </a:solidFill>
                  </a:tcPr>
                </a:tc>
                <a:extLst>
                  <a:ext uri="{0D108BD9-81ED-4DB2-BD59-A6C34878D82A}">
                    <a16:rowId xmlns:a16="http://schemas.microsoft.com/office/drawing/2014/main" val="4157802184"/>
                  </a:ext>
                </a:extLst>
              </a:tr>
              <a:tr h="370840">
                <a:tc>
                  <a:txBody>
                    <a:bodyPr/>
                    <a:lstStyle/>
                    <a:p>
                      <a:r>
                        <a:rPr lang="zh-HK" altLang="en-US" dirty="0"/>
                        <a:t>建議級別</a:t>
                      </a:r>
                      <a:r>
                        <a:rPr lang="zh-TW" altLang="en-US" dirty="0"/>
                        <a:t>：</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tc>
                  <a:txBody>
                    <a:bodyPr/>
                    <a:lstStyle/>
                    <a:p>
                      <a:r>
                        <a:rPr lang="zh-TW" altLang="en-US" dirty="0"/>
                        <a:t>中一</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extLst>
                  <a:ext uri="{0D108BD9-81ED-4DB2-BD59-A6C34878D82A}">
                    <a16:rowId xmlns:a16="http://schemas.microsoft.com/office/drawing/2014/main" val="14591113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頁數：</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5000"/>
                      </a:sysClr>
                    </a:solidFill>
                  </a:tcPr>
                </a:tc>
                <a:tc>
                  <a:txBody>
                    <a:bodyPr/>
                    <a:lstStyle/>
                    <a:p>
                      <a:r>
                        <a:rPr lang="en-US" altLang="zh-HK" dirty="0"/>
                        <a:t>15</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4000"/>
                      </a:sysClr>
                    </a:solidFill>
                  </a:tcPr>
                </a:tc>
                <a:extLst>
                  <a:ext uri="{0D108BD9-81ED-4DB2-BD59-A6C34878D82A}">
                    <a16:rowId xmlns:a16="http://schemas.microsoft.com/office/drawing/2014/main" val="2170261135"/>
                  </a:ext>
                </a:extLst>
              </a:tr>
              <a:tr h="370840">
                <a:tc>
                  <a:txBody>
                    <a:bodyPr/>
                    <a:lstStyle/>
                    <a:p>
                      <a:r>
                        <a:rPr lang="zh-TW" altLang="en-US" dirty="0"/>
                        <a:t>簡介：</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p>
                      <a:r>
                        <a:rPr lang="zh-TW" altLang="en-US" dirty="0"/>
                        <a:t>以小業主和大廈管理公司、大廈公契等比喻特區和中央政府的關係</a:t>
                      </a:r>
                      <a:endParaRPr lang="zh-HK"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3909340"/>
                  </a:ext>
                </a:extLst>
              </a:tr>
            </a:tbl>
          </a:graphicData>
        </a:graphic>
      </p:graphicFrame>
      <p:pic>
        <p:nvPicPr>
          <p:cNvPr id="5" name="圖片 4" descr="一張含有 文字, 名片 的圖片&#10;&#10;自動產生的描述">
            <a:extLst>
              <a:ext uri="{FF2B5EF4-FFF2-40B4-BE49-F238E27FC236}">
                <a16:creationId xmlns:a16="http://schemas.microsoft.com/office/drawing/2014/main" id="{170BE51C-1F0A-F4DA-C756-E72278A3C6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172" t="29207" r="25898" b="28889"/>
          <a:stretch/>
        </p:blipFill>
        <p:spPr>
          <a:xfrm>
            <a:off x="1907704" y="4497834"/>
            <a:ext cx="1661262" cy="1879600"/>
          </a:xfrm>
          <a:prstGeom prst="rect">
            <a:avLst/>
          </a:prstGeom>
        </p:spPr>
      </p:pic>
      <p:pic>
        <p:nvPicPr>
          <p:cNvPr id="6" name="圖片 5">
            <a:extLst>
              <a:ext uri="{FF2B5EF4-FFF2-40B4-BE49-F238E27FC236}">
                <a16:creationId xmlns:a16="http://schemas.microsoft.com/office/drawing/2014/main" id="{4F98ACB4-0060-0E8A-9F7F-B66E4C6F6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442" y="4491999"/>
            <a:ext cx="3944149" cy="1885435"/>
          </a:xfrm>
          <a:prstGeom prst="rect">
            <a:avLst/>
          </a:prstGeom>
        </p:spPr>
      </p:pic>
    </p:spTree>
    <p:extLst>
      <p:ext uri="{BB962C8B-B14F-4D97-AF65-F5344CB8AC3E}">
        <p14:creationId xmlns:p14="http://schemas.microsoft.com/office/powerpoint/2010/main" val="102004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950249">
            <a:off x="1474788" y="1958975"/>
            <a:ext cx="4241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8"/>
          <p:cNvSpPr txBox="1">
            <a:spLocks noChangeArrowheads="1"/>
          </p:cNvSpPr>
          <p:nvPr/>
        </p:nvSpPr>
        <p:spPr bwMode="auto">
          <a:xfrm>
            <a:off x="681990" y="1997075"/>
            <a:ext cx="50355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800" dirty="0">
                <a:latin typeface="標楷體" panose="03000509000000000000" pitchFamily="65" charset="-120"/>
                <a:ea typeface="標楷體" panose="03000509000000000000" pitchFamily="65" charset="-120"/>
              </a:rPr>
              <a:t>入伙安居後，小明問爸爸</a:t>
            </a:r>
            <a:r>
              <a:rPr lang="en-US" altLang="zh-TW" sz="2800" dirty="0">
                <a:latin typeface="標楷體" panose="03000509000000000000" pitchFamily="65" charset="-120"/>
                <a:ea typeface="標楷體" panose="03000509000000000000" pitchFamily="65" charset="-120"/>
              </a:rPr>
              <a:t>…</a:t>
            </a:r>
          </a:p>
        </p:txBody>
      </p:sp>
      <p:pic>
        <p:nvPicPr>
          <p:cNvPr id="153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 y="4848860"/>
            <a:ext cx="3993515" cy="200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 y="408940"/>
            <a:ext cx="589661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23"/>
          <p:cNvSpPr txBox="1">
            <a:spLocks noChangeArrowheads="1"/>
          </p:cNvSpPr>
          <p:nvPr/>
        </p:nvSpPr>
        <p:spPr bwMode="auto">
          <a:xfrm>
            <a:off x="2043430" y="996950"/>
            <a:ext cx="42760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en-US" altLang="zh-TW" b="1">
                <a:latin typeface="標楷體" panose="03000509000000000000" pitchFamily="65" charset="-120"/>
                <a:ea typeface="標楷體" panose="03000509000000000000" pitchFamily="65" charset="-120"/>
              </a:rPr>
              <a:t>3.</a:t>
            </a:r>
            <a:r>
              <a:rPr lang="zh-TW" altLang="en-US" b="1">
                <a:latin typeface="標楷體" panose="03000509000000000000" pitchFamily="65" charset="-120"/>
                <a:ea typeface="標楷體" panose="03000509000000000000" pitchFamily="65" charset="-120"/>
              </a:rPr>
              <a:t>為何要有管理公司？</a:t>
            </a:r>
          </a:p>
        </p:txBody>
      </p:sp>
      <p:grpSp>
        <p:nvGrpSpPr>
          <p:cNvPr id="14" name="Group 13"/>
          <p:cNvGrpSpPr/>
          <p:nvPr/>
        </p:nvGrpSpPr>
        <p:grpSpPr>
          <a:xfrm>
            <a:off x="5506720" y="1082040"/>
            <a:ext cx="3675380" cy="3332480"/>
            <a:chOff x="8672" y="1704"/>
            <a:chExt cx="5788" cy="5248"/>
          </a:xfrm>
        </p:grpSpPr>
        <p:pic>
          <p:nvPicPr>
            <p:cNvPr id="15367" name="Picture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72" y="1704"/>
              <a:ext cx="5789" cy="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43"/>
            <p:cNvSpPr txBox="1">
              <a:spLocks noChangeArrowheads="1"/>
            </p:cNvSpPr>
            <p:nvPr/>
          </p:nvSpPr>
          <p:spPr bwMode="auto">
            <a:xfrm>
              <a:off x="9236" y="2585"/>
              <a:ext cx="4661" cy="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我們住進了這屋苑，樓下有保安、上樓有電梯、走廊有照明、又有花草魚池，有人清潔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這些都由管理公司包辦﹗</a:t>
              </a:r>
            </a:p>
          </p:txBody>
        </p:sp>
      </p:grpSp>
      <p:grpSp>
        <p:nvGrpSpPr>
          <p:cNvPr id="11" name="Group 10"/>
          <p:cNvGrpSpPr/>
          <p:nvPr/>
        </p:nvGrpSpPr>
        <p:grpSpPr>
          <a:xfrm>
            <a:off x="82550" y="2767965"/>
            <a:ext cx="2564130" cy="2080260"/>
            <a:chOff x="130" y="4359"/>
            <a:chExt cx="4038" cy="3276"/>
          </a:xfrm>
        </p:grpSpPr>
        <p:pic>
          <p:nvPicPr>
            <p:cNvPr id="15368" name="Picture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 y="4359"/>
              <a:ext cx="4038" cy="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Box 42"/>
            <p:cNvSpPr txBox="1">
              <a:spLocks noChangeArrowheads="1"/>
            </p:cNvSpPr>
            <p:nvPr/>
          </p:nvSpPr>
          <p:spPr bwMode="auto">
            <a:xfrm>
              <a:off x="646" y="5054"/>
              <a:ext cx="3221"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管理公司為什麼要向我們收管理費？</a:t>
              </a:r>
            </a:p>
          </p:txBody>
        </p:sp>
      </p:grpSp>
      <p:grpSp>
        <p:nvGrpSpPr>
          <p:cNvPr id="4" name="Group 3"/>
          <p:cNvGrpSpPr/>
          <p:nvPr/>
        </p:nvGrpSpPr>
        <p:grpSpPr>
          <a:xfrm>
            <a:off x="4401185" y="3846195"/>
            <a:ext cx="2811780" cy="2847340"/>
            <a:chOff x="1912" y="5763"/>
            <a:chExt cx="4428" cy="4484"/>
          </a:xfrm>
        </p:grpSpPr>
        <p:pic>
          <p:nvPicPr>
            <p:cNvPr id="20" name="Picture 19" descr="7-012.gif"/>
            <p:cNvPicPr>
              <a:picLocks noChangeAspect="1"/>
            </p:cNvPicPr>
            <p:nvPr/>
          </p:nvPicPr>
          <p:blipFill>
            <a:blip r:embed="rId6"/>
            <a:srcRect/>
            <a:stretch>
              <a:fillRect/>
            </a:stretch>
          </p:blipFill>
          <p:spPr bwMode="auto">
            <a:xfrm>
              <a:off x="1912" y="5763"/>
              <a:ext cx="4428" cy="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p:nvPr/>
          </p:nvSpPr>
          <p:spPr>
            <a:xfrm>
              <a:off x="3327" y="6036"/>
              <a:ext cx="1330" cy="725"/>
            </a:xfrm>
            <a:prstGeom prst="rect">
              <a:avLst/>
            </a:prstGeom>
            <a:solidFill>
              <a:srgbClr val="00B0F0"/>
            </a:solidFill>
          </p:spPr>
          <p:txBody>
            <a:bodyPr wrap="square" rtlCol="0">
              <a:spAutoFit/>
            </a:bodyPr>
            <a:lstStyle/>
            <a:p>
              <a:r>
                <a:rPr lang="zh-TW" altLang="en-US" sz="2400" dirty="0">
                  <a:latin typeface="標楷體" panose="03000509000000000000" pitchFamily="65" charset="-120"/>
                  <a:ea typeface="標楷體" panose="03000509000000000000" pitchFamily="65" charset="-120"/>
                </a:rPr>
                <a:t>大廈</a:t>
              </a:r>
            </a:p>
          </p:txBody>
        </p:sp>
      </p:grpSp>
      <p:pic>
        <p:nvPicPr>
          <p:cNvPr id="7172" name="Picture 16" descr="7-008.gif"/>
          <p:cNvPicPr>
            <a:picLocks noChangeAspect="1"/>
          </p:cNvPicPr>
          <p:nvPr/>
        </p:nvPicPr>
        <p:blipFill>
          <a:blip r:embed="rId7"/>
          <a:srcRect/>
          <a:stretch>
            <a:fillRect/>
          </a:stretch>
        </p:blipFill>
        <p:spPr bwMode="auto">
          <a:xfrm>
            <a:off x="2194560" y="3764280"/>
            <a:ext cx="1673225" cy="185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6550660" y="4479925"/>
            <a:ext cx="2565400" cy="2371090"/>
            <a:chOff x="10316" y="7055"/>
            <a:chExt cx="4040" cy="3734"/>
          </a:xfrm>
        </p:grpSpPr>
        <p:pic>
          <p:nvPicPr>
            <p:cNvPr id="2" name="Picture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16" y="7055"/>
              <a:ext cx="4040" cy="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p:nvPr/>
          </p:nvSpPr>
          <p:spPr>
            <a:xfrm>
              <a:off x="10678" y="7759"/>
              <a:ext cx="3475" cy="2470"/>
            </a:xfrm>
            <a:prstGeom prst="rect">
              <a:avLst/>
            </a:prstGeom>
            <a:noFill/>
          </p:spPr>
          <p:txBody>
            <a:bodyPr wrap="square" rtlCol="0">
              <a:spAutoFit/>
            </a:bodyPr>
            <a:lstStyle/>
            <a:p>
              <a:pPr algn="l">
                <a:buFontTx/>
              </a:pPr>
              <a:r>
                <a:rPr lang="zh-TW" altLang="en-US" sz="2400" dirty="0">
                  <a:latin typeface="標楷體" panose="03000509000000000000" pitchFamily="65" charset="-120"/>
                  <a:ea typeface="標楷體" panose="03000509000000000000" pitchFamily="65" charset="-120"/>
                  <a:cs typeface="MS PGothic" panose="020B0600070205080204" pitchFamily="34" charset="-128"/>
                  <a:sym typeface="+mn-ea"/>
                </a:rPr>
                <a:t>還有，我靜靜告訴你，我們獲得豁免，不用交管理費﹗</a:t>
              </a:r>
              <a:endParaRPr lang="en-US"/>
            </a:p>
          </p:txBody>
        </p:sp>
      </p:grpSp>
      <p:sp>
        <p:nvSpPr>
          <p:cNvPr id="6" name="Slide Number Placeholder 5"/>
          <p:cNvSpPr>
            <a:spLocks noGrp="1"/>
          </p:cNvSpPr>
          <p:nvPr>
            <p:ph type="sldNum" sz="quarter" idx="12"/>
          </p:nvPr>
        </p:nvSpPr>
        <p:spPr>
          <a:xfrm>
            <a:off x="8733623" y="6443663"/>
            <a:ext cx="330200"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500"/>
                                        <p:tgtEl>
                                          <p:spTgt spid="1536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dissolve">
                                      <p:cBhvr>
                                        <p:cTn id="12" dur="500"/>
                                        <p:tgtEl>
                                          <p:spTgt spid="153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dissolve">
                                      <p:cBhvr>
                                        <p:cTn id="17" dur="500"/>
                                        <p:tgtEl>
                                          <p:spTgt spid="7172"/>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3" grpId="1"/>
      <p:bldP spid="15365" grpId="0"/>
      <p:bldP spid="1536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8520" y="2430145"/>
            <a:ext cx="6317615" cy="130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zh-TW" altLang="en-US" sz="40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ea"/>
                <a:sym typeface="+mn-ea"/>
              </a:rPr>
              <a:t>談一談、寫一寫</a:t>
            </a:r>
          </a:p>
        </p:txBody>
      </p:sp>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 y="377825"/>
            <a:ext cx="12827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9990" y="1730375"/>
            <a:ext cx="111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ChangeArrowheads="1"/>
          </p:cNvSpPr>
          <p:nvPr/>
        </p:nvSpPr>
        <p:spPr bwMode="auto">
          <a:xfrm>
            <a:off x="2504440" y="3857625"/>
            <a:ext cx="52705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香港可以專注經濟與民生的發展，因為我們不用為什麼操心？</a:t>
            </a:r>
            <a:r>
              <a:rPr lang="zh-TW" altLang="en-US" sz="1800" dirty="0">
                <a:latin typeface="標楷體" panose="03000509000000000000" pitchFamily="65" charset="-120"/>
                <a:ea typeface="標楷體" panose="03000509000000000000" pitchFamily="65" charset="-120"/>
              </a:rPr>
              <a:t> </a:t>
            </a:r>
          </a:p>
        </p:txBody>
      </p:sp>
      <p:sp>
        <p:nvSpPr>
          <p:cNvPr id="7" name="Rectangle 6"/>
          <p:cNvSpPr>
            <a:spLocks noChangeArrowheads="1"/>
          </p:cNvSpPr>
          <p:nvPr/>
        </p:nvSpPr>
        <p:spPr bwMode="auto">
          <a:xfrm>
            <a:off x="2652078" y="2351536"/>
            <a:ext cx="5478462"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lnSpc>
                <a:spcPct val="150000"/>
              </a:lnSpc>
              <a:spcBef>
                <a:spcPct val="0"/>
              </a:spcBef>
              <a:buFontTx/>
              <a:buNone/>
            </a:pPr>
            <a:r>
              <a:rPr lang="zh-TW" altLang="en-US"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sym typeface="+mn-ea"/>
              </a:rPr>
              <a:t>建議答案</a:t>
            </a:r>
            <a:r>
              <a:rPr lang="zh-TW" altLang="en-US" sz="2000" dirty="0">
                <a:solidFill>
                  <a:srgbClr val="FF0000"/>
                </a:solidFill>
                <a:latin typeface="標楷體" panose="03000509000000000000" pitchFamily="65" charset="-120"/>
                <a:ea typeface="標楷體" panose="03000509000000000000" pitchFamily="65" charset="-120"/>
              </a:rPr>
              <a:t>）因為有大廈有物業管理公司統籌這一切。</a:t>
            </a:r>
          </a:p>
        </p:txBody>
      </p:sp>
      <p:pic>
        <p:nvPicPr>
          <p:cNvPr id="1536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9990" y="3911600"/>
            <a:ext cx="111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9"/>
          <p:cNvSpPr>
            <a:spLocks noChangeArrowheads="1"/>
          </p:cNvSpPr>
          <p:nvPr/>
        </p:nvSpPr>
        <p:spPr bwMode="auto">
          <a:xfrm>
            <a:off x="2652395" y="1459230"/>
            <a:ext cx="52705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err="1">
                <a:latin typeface="標楷體" panose="03000509000000000000" pitchFamily="65" charset="-120"/>
                <a:ea typeface="標楷體" panose="03000509000000000000" pitchFamily="65" charset="-120"/>
              </a:rPr>
              <a:t>何以小明一家能在新居安居，不用為屋苑保安和環境衛生等操心？</a:t>
            </a:r>
          </a:p>
        </p:txBody>
      </p:sp>
      <p:pic>
        <p:nvPicPr>
          <p:cNvPr id="22" name="Picture 3"/>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245745" y="4572635"/>
            <a:ext cx="1203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260985" y="2183130"/>
            <a:ext cx="1188085" cy="154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9155" y="4839970"/>
            <a:ext cx="6317615" cy="140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526030" y="4759050"/>
            <a:ext cx="5730557"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lnSpc>
                <a:spcPct val="150000"/>
              </a:lnSpc>
              <a:spcBef>
                <a:spcPct val="0"/>
              </a:spcBef>
              <a:buFontTx/>
              <a:buNone/>
            </a:pPr>
            <a:r>
              <a:rPr lang="zh-TW" altLang="en-US" sz="2000" dirty="0">
                <a:solidFill>
                  <a:srgbClr val="FF0000"/>
                </a:solidFill>
                <a:latin typeface="標楷體" panose="03000509000000000000" pitchFamily="65" charset="-120"/>
                <a:ea typeface="標楷體" panose="03000509000000000000" pitchFamily="65" charset="-120"/>
              </a:rPr>
              <a:t>（建議答案）國防和外交都是國家的責任，而且國家也在香港遭遇外來經濟挑戰時伸出援手，協助香港勝過挑戰。還有，中央人民政府不在香港特別行政區徵稅。</a:t>
            </a:r>
          </a:p>
        </p:txBody>
      </p:sp>
      <p:sp>
        <p:nvSpPr>
          <p:cNvPr id="2" name="Slide Number Placeholder 1"/>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dissolve">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dissolve">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4" grpId="1"/>
      <p:bldP spid="7" grpId="0"/>
      <p:bldP spid="15367" grpId="0"/>
      <p:bldP spid="15367"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114300"/>
            <a:ext cx="8715375" cy="131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p:cNvSpPr>
            <a:spLocks noGrp="1"/>
          </p:cNvSpPr>
          <p:nvPr>
            <p:ph type="title"/>
          </p:nvPr>
        </p:nvSpPr>
        <p:spPr>
          <a:xfrm>
            <a:off x="3031490" y="235585"/>
            <a:ext cx="5987415" cy="1143000"/>
          </a:xfrm>
        </p:spPr>
        <p:txBody>
          <a:bodyPr/>
          <a:lstStyle/>
          <a:p>
            <a:pPr algn="l"/>
            <a:r>
              <a:rPr lang="en-US" sz="2800" b="1" dirty="0" err="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從《基本法》第十四條看中央與</a:t>
            </a:r>
            <a:br>
              <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en-US" sz="2800" b="1" dirty="0" err="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香港特</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別行政</a:t>
            </a:r>
            <a:r>
              <a:rPr lang="en-US" sz="2800" b="1" dirty="0" err="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區的關係</a:t>
            </a:r>
            <a:endPar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22819" name="Content Placeholder 22818"/>
          <p:cNvGraphicFramePr>
            <a:graphicFrameLocks noGrp="1"/>
          </p:cNvGraphicFramePr>
          <p:nvPr>
            <p:ph sz="half" idx="4294967295"/>
            <p:extLst>
              <p:ext uri="{D42A27DB-BD31-4B8C-83A1-F6EECF244321}">
                <p14:modId xmlns:p14="http://schemas.microsoft.com/office/powerpoint/2010/main" val="734427838"/>
              </p:ext>
            </p:extLst>
          </p:nvPr>
        </p:nvGraphicFramePr>
        <p:xfrm>
          <a:off x="0" y="1967865"/>
          <a:ext cx="9185910" cy="4880074"/>
        </p:xfrm>
        <a:graphic>
          <a:graphicData uri="http://schemas.openxmlformats.org/drawingml/2006/table">
            <a:tbl>
              <a:tblPr/>
              <a:tblGrid>
                <a:gridCol w="765810">
                  <a:extLst>
                    <a:ext uri="{9D8B030D-6E8A-4147-A177-3AD203B41FA5}">
                      <a16:colId xmlns:a16="http://schemas.microsoft.com/office/drawing/2014/main" val="20000"/>
                    </a:ext>
                  </a:extLst>
                </a:gridCol>
                <a:gridCol w="6720840">
                  <a:extLst>
                    <a:ext uri="{9D8B030D-6E8A-4147-A177-3AD203B41FA5}">
                      <a16:colId xmlns:a16="http://schemas.microsoft.com/office/drawing/2014/main" val="20001"/>
                    </a:ext>
                  </a:extLst>
                </a:gridCol>
                <a:gridCol w="829310">
                  <a:extLst>
                    <a:ext uri="{9D8B030D-6E8A-4147-A177-3AD203B41FA5}">
                      <a16:colId xmlns:a16="http://schemas.microsoft.com/office/drawing/2014/main" val="20002"/>
                    </a:ext>
                  </a:extLst>
                </a:gridCol>
                <a:gridCol w="869950">
                  <a:extLst>
                    <a:ext uri="{9D8B030D-6E8A-4147-A177-3AD203B41FA5}">
                      <a16:colId xmlns:a16="http://schemas.microsoft.com/office/drawing/2014/main" val="20003"/>
                    </a:ext>
                  </a:extLst>
                </a:gridCol>
              </a:tblGrid>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400" b="0" dirty="0">
                          <a:latin typeface="標楷體" panose="03000509000000000000" pitchFamily="65" charset="-120"/>
                          <a:ea typeface="標楷體" panose="03000509000000000000" pitchFamily="65" charset="-120"/>
                        </a:rPr>
                        <a:t>中央</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400" b="0" dirty="0">
                          <a:latin typeface="標楷體" panose="03000509000000000000" pitchFamily="65" charset="-120"/>
                          <a:ea typeface="標楷體" panose="03000509000000000000" pitchFamily="65" charset="-120"/>
                        </a:rPr>
                        <a:t>香港</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1.</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22225" lvl="0" indent="-22225">
                        <a:lnSpc>
                          <a:spcPts val="3000"/>
                        </a:lnSpc>
                        <a:spcBef>
                          <a:spcPct val="0"/>
                        </a:spcBef>
                        <a:buNone/>
                      </a:pPr>
                      <a:r>
                        <a:rPr lang="zh-TW" altLang="en-US" sz="2000" dirty="0">
                          <a:latin typeface="標楷體" panose="03000509000000000000" pitchFamily="65" charset="-120"/>
                          <a:ea typeface="標楷體" panose="03000509000000000000" pitchFamily="65" charset="-120"/>
                          <a:sym typeface="+mn-ea"/>
                        </a:rPr>
                        <a:t>中央人民政府負責管理香港特別行政區的防務。</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91271">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2.</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12065" lvl="0" indent="-12065">
                        <a:lnSpc>
                          <a:spcPts val="3000"/>
                        </a:lnSpc>
                        <a:spcBef>
                          <a:spcPct val="0"/>
                        </a:spcBef>
                        <a:buNone/>
                      </a:pPr>
                      <a:r>
                        <a:rPr lang="zh-TW" altLang="en-US" sz="2000" dirty="0">
                          <a:latin typeface="標楷體" panose="03000509000000000000" pitchFamily="65" charset="-120"/>
                          <a:ea typeface="標楷體" panose="03000509000000000000" pitchFamily="65" charset="-120"/>
                          <a:sym typeface="+mn-ea"/>
                        </a:rPr>
                        <a:t>香港特別行政區政府負責維持香港特別行政區的社會治安。</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90552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3.</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lnSpc>
                          <a:spcPts val="3000"/>
                        </a:lnSpc>
                        <a:spcBef>
                          <a:spcPct val="0"/>
                        </a:spcBef>
                        <a:buNone/>
                      </a:pPr>
                      <a:r>
                        <a:rPr lang="zh-TW" altLang="en-US" sz="2000" dirty="0">
                          <a:latin typeface="標楷體" panose="03000509000000000000" pitchFamily="65" charset="-120"/>
                          <a:ea typeface="標楷體" panose="03000509000000000000" pitchFamily="65" charset="-120"/>
                          <a:sym typeface="+mn-ea"/>
                        </a:rPr>
                        <a:t>中央人民政府派駐香港特別行政區負責防務的軍隊不干預香港特別行政區的地方事務。</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93215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4.</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12065" lvl="0" indent="-12065">
                        <a:lnSpc>
                          <a:spcPts val="3000"/>
                        </a:lnSpc>
                        <a:spcBef>
                          <a:spcPct val="0"/>
                        </a:spcBef>
                        <a:buNone/>
                      </a:pPr>
                      <a:r>
                        <a:rPr lang="zh-TW" altLang="en-US" sz="2000" dirty="0">
                          <a:latin typeface="標楷體" panose="03000509000000000000" pitchFamily="65" charset="-120"/>
                          <a:ea typeface="標楷體" panose="03000509000000000000" pitchFamily="65" charset="-120"/>
                        </a:rPr>
                        <a:t>香港特別行政區政府在必要時，可向中央人民政府請求駐軍協助維持社會治安和救助災害。</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896645">
                <a:tc>
                  <a:txBody>
                    <a:bodyPr/>
                    <a:lstStyle/>
                    <a:p>
                      <a:pPr lvl="0" algn="ctr">
                        <a:spcBef>
                          <a:spcPct val="0"/>
                        </a:spcBef>
                        <a:buNone/>
                      </a:pPr>
                      <a:r>
                        <a:rPr lang="en-US" altLang="zh-TW" sz="2200">
                          <a:latin typeface="Times New Roman" panose="02020603050405020304" pitchFamily="18" charset="0"/>
                          <a:ea typeface="標楷體" panose="03000509000000000000" pitchFamily="65" charset="-120"/>
                          <a:sym typeface="+mn-ea"/>
                        </a:rPr>
                        <a:t>5.</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lnSpc>
                          <a:spcPts val="3000"/>
                        </a:lnSpc>
                        <a:spcBef>
                          <a:spcPct val="0"/>
                        </a:spcBef>
                        <a:buNone/>
                      </a:pPr>
                      <a:r>
                        <a:rPr sz="2000" dirty="0">
                          <a:latin typeface="標楷體" panose="03000509000000000000" pitchFamily="65" charset="-120"/>
                          <a:ea typeface="標楷體" panose="03000509000000000000" pitchFamily="65" charset="-120"/>
                        </a:rPr>
                        <a:t>駐軍人員除須遵守全國性的法律外，還須遵守香港特別行政區的法律。</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44069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6.</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nSpc>
                          <a:spcPts val="3000"/>
                        </a:lnSpc>
                        <a:spcBef>
                          <a:spcPct val="0"/>
                        </a:spcBef>
                        <a:buNone/>
                      </a:pPr>
                      <a:r>
                        <a:rPr lang="zh-TW" altLang="en-US" sz="2000" dirty="0">
                          <a:latin typeface="標楷體" panose="03000509000000000000" pitchFamily="65" charset="-120"/>
                          <a:ea typeface="標楷體" panose="03000509000000000000" pitchFamily="65" charset="-120"/>
                        </a:rPr>
                        <a:t>駐軍費用由中央人民政府負擔。</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bl>
          </a:graphicData>
        </a:graphic>
      </p:graphicFrame>
      <p:grpSp>
        <p:nvGrpSpPr>
          <p:cNvPr id="16" name="Group 15"/>
          <p:cNvGrpSpPr/>
          <p:nvPr/>
        </p:nvGrpSpPr>
        <p:grpSpPr>
          <a:xfrm>
            <a:off x="-20955" y="1259840"/>
            <a:ext cx="7371666" cy="980440"/>
            <a:chOff x="-33" y="1984"/>
            <a:chExt cx="11868" cy="1876"/>
          </a:xfrm>
        </p:grpSpPr>
        <p:pic>
          <p:nvPicPr>
            <p:cNvPr id="3" name="Picture 2" descr="bg1_2"/>
            <p:cNvPicPr>
              <a:picLocks noChangeAspect="1"/>
            </p:cNvPicPr>
            <p:nvPr/>
          </p:nvPicPr>
          <p:blipFill>
            <a:blip r:embed="rId3"/>
            <a:stretch>
              <a:fillRect/>
            </a:stretch>
          </p:blipFill>
          <p:spPr>
            <a:xfrm>
              <a:off x="-33" y="1984"/>
              <a:ext cx="11868" cy="1876"/>
            </a:xfrm>
            <a:prstGeom prst="rect">
              <a:avLst/>
            </a:prstGeom>
            <a:noFill/>
            <a:ln w="9525">
              <a:noFill/>
            </a:ln>
          </p:spPr>
        </p:pic>
        <p:sp>
          <p:nvSpPr>
            <p:cNvPr id="5" name="Text Box 4"/>
            <p:cNvSpPr txBox="1"/>
            <p:nvPr/>
          </p:nvSpPr>
          <p:spPr>
            <a:xfrm>
              <a:off x="211" y="2171"/>
              <a:ext cx="10624" cy="1357"/>
            </a:xfrm>
            <a:prstGeom prst="rect">
              <a:avLst/>
            </a:prstGeom>
            <a:noFill/>
          </p:spPr>
          <p:txBody>
            <a:bodyPr wrap="square" rtlCol="0">
              <a:spAutoFit/>
            </a:bodyPr>
            <a:lstStyle/>
            <a:p>
              <a:r>
                <a:rPr lang="zh-TW" altLang="en-US" sz="2500" dirty="0">
                  <a:latin typeface="標楷體" panose="03000509000000000000" pitchFamily="65" charset="-120"/>
                  <a:ea typeface="標楷體" panose="03000509000000000000" pitchFamily="65" charset="-120"/>
                </a:rPr>
                <a:t>請參看下面各條款，然後判斷其相關職責是由中央負責還是特區政府負責，還是雙方合作？</a:t>
              </a:r>
            </a:p>
          </p:txBody>
        </p:sp>
      </p:grpSp>
      <p:pic>
        <p:nvPicPr>
          <p:cNvPr id="4" name="圖片 3">
            <a:extLst>
              <a:ext uri="{FF2B5EF4-FFF2-40B4-BE49-F238E27FC236}">
                <a16:creationId xmlns:a16="http://schemas.microsoft.com/office/drawing/2014/main" id="{FBBE471E-E915-7FCE-6392-1895EFF59C68}"/>
              </a:ext>
            </a:extLst>
          </p:cNvPr>
          <p:cNvPicPr>
            <a:picLocks noChangeAspect="1"/>
          </p:cNvPicPr>
          <p:nvPr/>
        </p:nvPicPr>
        <p:blipFill>
          <a:blip r:embed="rId4"/>
          <a:stretch>
            <a:fillRect/>
          </a:stretch>
        </p:blipFill>
        <p:spPr>
          <a:xfrm>
            <a:off x="7696339" y="2518761"/>
            <a:ext cx="409575" cy="400050"/>
          </a:xfrm>
          <a:prstGeom prst="rect">
            <a:avLst/>
          </a:prstGeom>
        </p:spPr>
      </p:pic>
      <p:pic>
        <p:nvPicPr>
          <p:cNvPr id="7" name="圖片 6">
            <a:extLst>
              <a:ext uri="{FF2B5EF4-FFF2-40B4-BE49-F238E27FC236}">
                <a16:creationId xmlns:a16="http://schemas.microsoft.com/office/drawing/2014/main" id="{91609EB1-7A02-D657-68E1-4352D7E603C6}"/>
              </a:ext>
            </a:extLst>
          </p:cNvPr>
          <p:cNvPicPr>
            <a:picLocks noChangeAspect="1"/>
          </p:cNvPicPr>
          <p:nvPr/>
        </p:nvPicPr>
        <p:blipFill>
          <a:blip r:embed="rId4"/>
          <a:stretch>
            <a:fillRect/>
          </a:stretch>
        </p:blipFill>
        <p:spPr>
          <a:xfrm>
            <a:off x="8539717" y="3060299"/>
            <a:ext cx="409575" cy="400050"/>
          </a:xfrm>
          <a:prstGeom prst="rect">
            <a:avLst/>
          </a:prstGeom>
        </p:spPr>
      </p:pic>
      <p:pic>
        <p:nvPicPr>
          <p:cNvPr id="9" name="圖片 8">
            <a:extLst>
              <a:ext uri="{FF2B5EF4-FFF2-40B4-BE49-F238E27FC236}">
                <a16:creationId xmlns:a16="http://schemas.microsoft.com/office/drawing/2014/main" id="{AC9E4870-E727-ECAB-8D86-F2C1515DC792}"/>
              </a:ext>
            </a:extLst>
          </p:cNvPr>
          <p:cNvPicPr>
            <a:picLocks noChangeAspect="1"/>
          </p:cNvPicPr>
          <p:nvPr/>
        </p:nvPicPr>
        <p:blipFill>
          <a:blip r:embed="rId4"/>
          <a:stretch>
            <a:fillRect/>
          </a:stretch>
        </p:blipFill>
        <p:spPr>
          <a:xfrm>
            <a:off x="8539716" y="3647637"/>
            <a:ext cx="409575" cy="400050"/>
          </a:xfrm>
          <a:prstGeom prst="rect">
            <a:avLst/>
          </a:prstGeom>
        </p:spPr>
      </p:pic>
      <p:pic>
        <p:nvPicPr>
          <p:cNvPr id="11" name="圖片 10">
            <a:extLst>
              <a:ext uri="{FF2B5EF4-FFF2-40B4-BE49-F238E27FC236}">
                <a16:creationId xmlns:a16="http://schemas.microsoft.com/office/drawing/2014/main" id="{7D7B5E91-47E4-692A-58DA-4FD58B0DAD95}"/>
              </a:ext>
            </a:extLst>
          </p:cNvPr>
          <p:cNvPicPr>
            <a:picLocks noChangeAspect="1"/>
          </p:cNvPicPr>
          <p:nvPr/>
        </p:nvPicPr>
        <p:blipFill>
          <a:blip r:embed="rId4"/>
          <a:stretch>
            <a:fillRect/>
          </a:stretch>
        </p:blipFill>
        <p:spPr>
          <a:xfrm>
            <a:off x="7696339" y="4560625"/>
            <a:ext cx="409575" cy="400050"/>
          </a:xfrm>
          <a:prstGeom prst="rect">
            <a:avLst/>
          </a:prstGeom>
        </p:spPr>
      </p:pic>
      <p:pic>
        <p:nvPicPr>
          <p:cNvPr id="14" name="圖片 13">
            <a:extLst>
              <a:ext uri="{FF2B5EF4-FFF2-40B4-BE49-F238E27FC236}">
                <a16:creationId xmlns:a16="http://schemas.microsoft.com/office/drawing/2014/main" id="{F38B69B2-3633-FC91-2610-BB4AC81DD97A}"/>
              </a:ext>
            </a:extLst>
          </p:cNvPr>
          <p:cNvPicPr>
            <a:picLocks noChangeAspect="1"/>
          </p:cNvPicPr>
          <p:nvPr/>
        </p:nvPicPr>
        <p:blipFill>
          <a:blip r:embed="rId4"/>
          <a:stretch>
            <a:fillRect/>
          </a:stretch>
        </p:blipFill>
        <p:spPr>
          <a:xfrm>
            <a:off x="8542917" y="4562844"/>
            <a:ext cx="409575" cy="400050"/>
          </a:xfrm>
          <a:prstGeom prst="rect">
            <a:avLst/>
          </a:prstGeom>
        </p:spPr>
      </p:pic>
      <p:pic>
        <p:nvPicPr>
          <p:cNvPr id="19" name="圖片 18">
            <a:extLst>
              <a:ext uri="{FF2B5EF4-FFF2-40B4-BE49-F238E27FC236}">
                <a16:creationId xmlns:a16="http://schemas.microsoft.com/office/drawing/2014/main" id="{269B5213-442D-18C6-631A-DAF486C4D3A3}"/>
              </a:ext>
            </a:extLst>
          </p:cNvPr>
          <p:cNvPicPr>
            <a:picLocks noChangeAspect="1"/>
          </p:cNvPicPr>
          <p:nvPr/>
        </p:nvPicPr>
        <p:blipFill>
          <a:blip r:embed="rId4"/>
          <a:stretch>
            <a:fillRect/>
          </a:stretch>
        </p:blipFill>
        <p:spPr>
          <a:xfrm>
            <a:off x="7696338" y="5504257"/>
            <a:ext cx="409575" cy="400050"/>
          </a:xfrm>
          <a:prstGeom prst="rect">
            <a:avLst/>
          </a:prstGeom>
        </p:spPr>
      </p:pic>
      <p:pic>
        <p:nvPicPr>
          <p:cNvPr id="21" name="圖片 20">
            <a:extLst>
              <a:ext uri="{FF2B5EF4-FFF2-40B4-BE49-F238E27FC236}">
                <a16:creationId xmlns:a16="http://schemas.microsoft.com/office/drawing/2014/main" id="{2A64C865-6100-B616-A9D1-6DE4395E3571}"/>
              </a:ext>
            </a:extLst>
          </p:cNvPr>
          <p:cNvPicPr>
            <a:picLocks noChangeAspect="1"/>
          </p:cNvPicPr>
          <p:nvPr/>
        </p:nvPicPr>
        <p:blipFill>
          <a:blip r:embed="rId4"/>
          <a:stretch>
            <a:fillRect/>
          </a:stretch>
        </p:blipFill>
        <p:spPr>
          <a:xfrm>
            <a:off x="8539715" y="5504257"/>
            <a:ext cx="409575" cy="400050"/>
          </a:xfrm>
          <a:prstGeom prst="rect">
            <a:avLst/>
          </a:prstGeom>
        </p:spPr>
      </p:pic>
      <p:pic>
        <p:nvPicPr>
          <p:cNvPr id="23" name="圖片 22">
            <a:extLst>
              <a:ext uri="{FF2B5EF4-FFF2-40B4-BE49-F238E27FC236}">
                <a16:creationId xmlns:a16="http://schemas.microsoft.com/office/drawing/2014/main" id="{789ACA89-CFF5-A9B0-EF5F-BD2CB5590C0A}"/>
              </a:ext>
            </a:extLst>
          </p:cNvPr>
          <p:cNvPicPr>
            <a:picLocks noChangeAspect="1"/>
          </p:cNvPicPr>
          <p:nvPr/>
        </p:nvPicPr>
        <p:blipFill>
          <a:blip r:embed="rId4"/>
          <a:stretch>
            <a:fillRect/>
          </a:stretch>
        </p:blipFill>
        <p:spPr>
          <a:xfrm>
            <a:off x="7696339" y="6402464"/>
            <a:ext cx="409575" cy="40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170" y="-119380"/>
            <a:ext cx="8596630"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463" y="1074988"/>
            <a:ext cx="5366066" cy="432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5651500"/>
            <a:ext cx="6946900"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80285" y="5217795"/>
            <a:ext cx="599694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lnSpc>
                <a:spcPct val="150000"/>
              </a:lnSpc>
              <a:spcBef>
                <a:spcPct val="0"/>
              </a:spcBef>
              <a:buFontTx/>
              <a:buNone/>
            </a:pPr>
            <a:r>
              <a:rPr lang="zh-TW" altLang="en-US" sz="2000" dirty="0">
                <a:solidFill>
                  <a:srgbClr val="FF0000"/>
                </a:solidFill>
                <a:latin typeface="標楷體" panose="03000509000000000000" pitchFamily="65" charset="-120"/>
                <a:ea typeface="標楷體" panose="03000509000000000000" pitchFamily="65" charset="-120"/>
              </a:rPr>
              <a:t>（建議答案）照片中的人物正進行香港特區行政長官的任命儀式。按照</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基本法</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，特區政府的行政長官</a:t>
            </a:r>
            <a:r>
              <a:rPr lang="zh-HK" altLang="en-US" sz="2000" dirty="0">
                <a:solidFill>
                  <a:srgbClr val="FF0000"/>
                </a:solidFill>
                <a:latin typeface="標楷體" panose="03000509000000000000" pitchFamily="65" charset="-120"/>
                <a:ea typeface="標楷體" panose="03000509000000000000" pitchFamily="65" charset="-120"/>
              </a:rPr>
              <a:t>和</a:t>
            </a:r>
            <a:r>
              <a:rPr lang="zh-TW" altLang="en-US" sz="2000" dirty="0">
                <a:solidFill>
                  <a:srgbClr val="FF0000"/>
                </a:solidFill>
                <a:latin typeface="標楷體" panose="03000509000000000000" pitchFamily="65" charset="-120"/>
                <a:ea typeface="標楷體" panose="03000509000000000000" pitchFamily="65" charset="-120"/>
              </a:rPr>
              <a:t>主要官員需由中央人民政府任命。</a:t>
            </a:r>
          </a:p>
          <a:p>
            <a:pPr eaLnBrk="1" hangingPunct="1">
              <a:lnSpc>
                <a:spcPct val="150000"/>
              </a:lnSpc>
              <a:spcBef>
                <a:spcPct val="0"/>
              </a:spcBef>
              <a:buFontTx/>
              <a:buNone/>
            </a:pPr>
            <a:endParaRPr lang="en-US" altLang="zh-TW" sz="2000" dirty="0">
              <a:solidFill>
                <a:srgbClr val="FF0000"/>
              </a:solidFill>
              <a:latin typeface="標楷體" panose="03000509000000000000" pitchFamily="65" charset="-120"/>
              <a:ea typeface="標楷體" panose="03000509000000000000" pitchFamily="65" charset="-120"/>
            </a:endParaRPr>
          </a:p>
        </p:txBody>
      </p:sp>
      <p:sp>
        <p:nvSpPr>
          <p:cNvPr id="7176" name="TextBox 8"/>
          <p:cNvSpPr txBox="1">
            <a:spLocks noChangeArrowheads="1"/>
          </p:cNvSpPr>
          <p:nvPr/>
        </p:nvSpPr>
        <p:spPr bwMode="auto">
          <a:xfrm>
            <a:off x="1413510" y="466090"/>
            <a:ext cx="75069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8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照片中的人物正進行甚麼儀式？這說明甚麼？</a:t>
            </a:r>
          </a:p>
        </p:txBody>
      </p:sp>
      <p:pic>
        <p:nvPicPr>
          <p:cNvPr id="717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388" y="4402138"/>
            <a:ext cx="1231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a:extLst>
              <a:ext uri="{FF2B5EF4-FFF2-40B4-BE49-F238E27FC236}">
                <a16:creationId xmlns:a16="http://schemas.microsoft.com/office/drawing/2014/main" id="{587F3D1E-C0A0-4969-A855-BD5A01EE5687}"/>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dissolve">
                                      <p:cBhvr>
                                        <p:cTn id="7" dur="500"/>
                                        <p:tgtEl>
                                          <p:spTgt spid="7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176" grpId="0"/>
      <p:bldP spid="717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CCEDD96-FFE6-8E04-3022-45859037B92F}"/>
              </a:ext>
            </a:extLst>
          </p:cNvPr>
          <p:cNvPicPr>
            <a:picLocks noChangeAspect="1"/>
          </p:cNvPicPr>
          <p:nvPr/>
        </p:nvPicPr>
        <p:blipFill>
          <a:blip r:embed="rId2"/>
          <a:stretch>
            <a:fillRect/>
          </a:stretch>
        </p:blipFill>
        <p:spPr>
          <a:xfrm>
            <a:off x="1693293" y="2837619"/>
            <a:ext cx="7416541" cy="1601825"/>
          </a:xfrm>
          <a:prstGeom prst="rect">
            <a:avLst/>
          </a:prstGeom>
        </p:spPr>
      </p:pic>
      <p:pic>
        <p:nvPicPr>
          <p:cNvPr id="1126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11"/>
          <p:cNvSpPr txBox="1">
            <a:spLocks noChangeArrowheads="1"/>
          </p:cNvSpPr>
          <p:nvPr/>
        </p:nvSpPr>
        <p:spPr bwMode="auto">
          <a:xfrm>
            <a:off x="2127885" y="503555"/>
            <a:ext cx="629158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en-US" altLang="zh-TW" sz="3600" dirty="0">
                <a:solidFill>
                  <a:schemeClr val="bg1"/>
                </a:solidFill>
                <a:latin typeface="標楷體" panose="03000509000000000000" pitchFamily="65" charset="-120"/>
                <a:ea typeface="標楷體" panose="03000509000000000000" pitchFamily="65" charset="-120"/>
              </a:rPr>
              <a:t>《</a:t>
            </a:r>
            <a:r>
              <a:rPr lang="zh-TW" altLang="en-US" sz="3600" dirty="0">
                <a:solidFill>
                  <a:schemeClr val="bg1"/>
                </a:solidFill>
                <a:latin typeface="標楷體" panose="03000509000000000000" pitchFamily="65" charset="-120"/>
                <a:ea typeface="標楷體" panose="03000509000000000000" pitchFamily="65" charset="-120"/>
              </a:rPr>
              <a:t>基本法</a:t>
            </a:r>
            <a:r>
              <a:rPr lang="en-US" altLang="zh-TW" sz="3600" dirty="0">
                <a:solidFill>
                  <a:schemeClr val="bg1"/>
                </a:solidFill>
                <a:latin typeface="標楷體" panose="03000509000000000000" pitchFamily="65" charset="-120"/>
                <a:ea typeface="標楷體" panose="03000509000000000000" pitchFamily="65" charset="-120"/>
              </a:rPr>
              <a:t>》</a:t>
            </a:r>
            <a:r>
              <a:rPr lang="zh-TW" altLang="en-US" sz="3600" dirty="0">
                <a:solidFill>
                  <a:schemeClr val="bg1"/>
                </a:solidFill>
                <a:latin typeface="標楷體" panose="03000509000000000000" pitchFamily="65" charset="-120"/>
                <a:ea typeface="標楷體" panose="03000509000000000000" pitchFamily="65" charset="-120"/>
              </a:rPr>
              <a:t>中香港的高度自治有多高？</a:t>
            </a:r>
          </a:p>
        </p:txBody>
      </p:sp>
      <p:grpSp>
        <p:nvGrpSpPr>
          <p:cNvPr id="2" name="群組 1"/>
          <p:cNvGrpSpPr/>
          <p:nvPr/>
        </p:nvGrpSpPr>
        <p:grpSpPr>
          <a:xfrm>
            <a:off x="532130" y="4712970"/>
            <a:ext cx="7954645" cy="2056131"/>
            <a:chOff x="1517650" y="2163763"/>
            <a:chExt cx="6456363" cy="1121697"/>
          </a:xfrm>
        </p:grpSpPr>
        <p:grpSp>
          <p:nvGrpSpPr>
            <p:cNvPr id="11266" name="Group 20"/>
            <p:cNvGrpSpPr/>
            <p:nvPr/>
          </p:nvGrpSpPr>
          <p:grpSpPr bwMode="auto">
            <a:xfrm>
              <a:off x="1517650" y="2163763"/>
              <a:ext cx="6456363" cy="1121697"/>
              <a:chOff x="2222916" y="447674"/>
              <a:chExt cx="5344696" cy="931863"/>
            </a:xfrm>
          </p:grpSpPr>
          <p:sp>
            <p:nvSpPr>
              <p:cNvPr id="16" name="Rectangle 15"/>
              <p:cNvSpPr/>
              <p:nvPr/>
            </p:nvSpPr>
            <p:spPr>
              <a:xfrm>
                <a:off x="2483120" y="447674"/>
                <a:ext cx="4838743" cy="931863"/>
              </a:xfrm>
              <a:prstGeom prst="rect">
                <a:avLst/>
              </a:prstGeom>
              <a:solidFill>
                <a:srgbClr val="EF858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17" name="Rectangle 16"/>
              <p:cNvSpPr/>
              <p:nvPr/>
            </p:nvSpPr>
            <p:spPr>
              <a:xfrm>
                <a:off x="2222916" y="736607"/>
                <a:ext cx="411333" cy="290035"/>
              </a:xfrm>
              <a:prstGeom prst="rect">
                <a:avLst/>
              </a:prstGeom>
              <a:solidFill>
                <a:srgbClr val="C9B68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18" name="Rectangle 17"/>
              <p:cNvSpPr/>
              <p:nvPr/>
            </p:nvSpPr>
            <p:spPr>
              <a:xfrm>
                <a:off x="7156279" y="736607"/>
                <a:ext cx="411333" cy="290035"/>
              </a:xfrm>
              <a:prstGeom prst="rect">
                <a:avLst/>
              </a:prstGeom>
              <a:solidFill>
                <a:srgbClr val="C9B68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grpSp>
        <p:sp>
          <p:nvSpPr>
            <p:cNvPr id="11269" name="TextBox 12"/>
            <p:cNvSpPr txBox="1">
              <a:spLocks noChangeArrowheads="1"/>
            </p:cNvSpPr>
            <p:nvPr/>
          </p:nvSpPr>
          <p:spPr bwMode="auto">
            <a:xfrm>
              <a:off x="1962952" y="2246210"/>
              <a:ext cx="5613691" cy="85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dirty="0">
                  <a:latin typeface="標楷體" panose="03000509000000000000" pitchFamily="65" charset="-120"/>
                  <a:ea typeface="標楷體" panose="03000509000000000000" pitchFamily="65" charset="-120"/>
                </a:rPr>
                <a:t>香港的高度自治不是指完全自治，香港特區有甚麼權力要視乎《基本法》的規定，日後我們再仔細探討這問題。</a:t>
              </a:r>
            </a:p>
          </p:txBody>
        </p:sp>
      </p:grpSp>
      <p:grpSp>
        <p:nvGrpSpPr>
          <p:cNvPr id="3" name="群組 11"/>
          <p:cNvGrpSpPr/>
          <p:nvPr/>
        </p:nvGrpSpPr>
        <p:grpSpPr bwMode="auto">
          <a:xfrm>
            <a:off x="168910" y="2188828"/>
            <a:ext cx="8793056" cy="2354129"/>
            <a:chOff x="1398588" y="5094288"/>
            <a:chExt cx="6812906" cy="1331214"/>
          </a:xfrm>
        </p:grpSpPr>
        <p:sp>
          <p:nvSpPr>
            <p:cNvPr id="11275" name="TextBox 19"/>
            <p:cNvSpPr txBox="1">
              <a:spLocks noChangeArrowheads="1"/>
            </p:cNvSpPr>
            <p:nvPr/>
          </p:nvSpPr>
          <p:spPr bwMode="auto">
            <a:xfrm>
              <a:off x="2579688" y="5094288"/>
              <a:ext cx="5313362" cy="30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基本法</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第二條</a:t>
              </a:r>
            </a:p>
          </p:txBody>
        </p:sp>
        <p:sp>
          <p:nvSpPr>
            <p:cNvPr id="11276" name="TextBox 22"/>
            <p:cNvSpPr txBox="1">
              <a:spLocks noChangeArrowheads="1"/>
            </p:cNvSpPr>
            <p:nvPr/>
          </p:nvSpPr>
          <p:spPr bwMode="auto">
            <a:xfrm>
              <a:off x="2688790" y="5527112"/>
              <a:ext cx="5522704" cy="7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ts val="3600"/>
                </a:spcBef>
                <a:buFontTx/>
                <a:buNone/>
              </a:pPr>
              <a:r>
                <a:rPr lang="zh-TW" altLang="en-US" sz="2800" dirty="0">
                  <a:latin typeface="標楷體" panose="03000509000000000000" pitchFamily="65" charset="-120"/>
                  <a:ea typeface="標楷體" panose="03000509000000000000" pitchFamily="65" charset="-120"/>
                </a:rPr>
                <a:t>全國人民代表大會授權香港特別行政區依照本法的規定實行高度自治，享有行政管理權、立法權、獨立的司法權和終審權。</a:t>
              </a:r>
            </a:p>
          </p:txBody>
        </p:sp>
        <p:pic>
          <p:nvPicPr>
            <p:cNvPr id="112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8588" y="5138539"/>
              <a:ext cx="1181295" cy="128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140335" y="409575"/>
            <a:ext cx="1833880" cy="1386840"/>
            <a:chOff x="1146" y="645"/>
            <a:chExt cx="2888" cy="2184"/>
          </a:xfrm>
        </p:grpSpPr>
        <p:sp>
          <p:nvSpPr>
            <p:cNvPr id="13" name="Oval 12"/>
            <p:cNvSpPr/>
            <p:nvPr/>
          </p:nvSpPr>
          <p:spPr>
            <a:xfrm>
              <a:off x="1498" y="645"/>
              <a:ext cx="2185" cy="218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11273" name="TextBox 11"/>
            <p:cNvSpPr txBox="1">
              <a:spLocks noChangeArrowheads="1"/>
            </p:cNvSpPr>
            <p:nvPr/>
          </p:nvSpPr>
          <p:spPr bwMode="auto">
            <a:xfrm>
              <a:off x="1146" y="1133"/>
              <a:ext cx="2888"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pPr>
              <a:r>
                <a:rPr lang="zh-TW" altLang="en-US" sz="4400" b="1" dirty="0">
                  <a:latin typeface="標楷體" panose="03000509000000000000" pitchFamily="65" charset="-120"/>
                  <a:ea typeface="標楷體" panose="03000509000000000000" pitchFamily="65" charset="-120"/>
                  <a:cs typeface="Arial" panose="020B0604020202020204" pitchFamily="34" charset="0"/>
                </a:rPr>
                <a:t>總結</a:t>
              </a:r>
            </a:p>
          </p:txBody>
        </p:sp>
      </p:grpSp>
      <p:sp>
        <p:nvSpPr>
          <p:cNvPr id="19" name="Slide Number Placeholder 1">
            <a:extLst>
              <a:ext uri="{FF2B5EF4-FFF2-40B4-BE49-F238E27FC236}">
                <a16:creationId xmlns:a16="http://schemas.microsoft.com/office/drawing/2014/main" id="{FDEC1804-E528-4768-AA2A-172110AC6EEF}"/>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769534"/>
            <a:ext cx="8229600" cy="4525963"/>
          </a:xfrm>
        </p:spPr>
        <p:txBody>
          <a:bodyPr/>
          <a:lstStyle/>
          <a:p>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此教材由基本法基金會製作，屬「法治及基本法網上教育資源中心 」（</a:t>
            </a:r>
            <a:r>
              <a:rPr lang="en-US" altLang="zh-TW" sz="2400" dirty="0">
                <a:latin typeface="標楷體" panose="03000509000000000000" pitchFamily="65" charset="-120"/>
                <a:ea typeface="標楷體" panose="03000509000000000000" pitchFamily="65" charset="-120"/>
                <a:hlinkClick r:id="rId2"/>
              </a:rPr>
              <a:t>basiclawresources.info</a:t>
            </a:r>
            <a:r>
              <a:rPr lang="zh-TW" altLang="en-US" sz="2400" dirty="0">
                <a:latin typeface="標楷體" panose="03000509000000000000" pitchFamily="65" charset="-120"/>
                <a:ea typeface="標楷體" panose="03000509000000000000" pitchFamily="65" charset="-120"/>
              </a:rPr>
              <a:t>）的一部份，該資源中心獲律政司支持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此教材只可用作教學及研究用途，不可用作商業用途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此教材的內容並不代表香港特別行政區政府的立場。</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20FBA271-E301-4102-AAD3-4BDF8244947F}"/>
              </a:ext>
            </a:extLst>
          </p:cNvPr>
          <p:cNvSpPr txBox="1"/>
          <p:nvPr/>
        </p:nvSpPr>
        <p:spPr>
          <a:xfrm>
            <a:off x="8686800" y="6581001"/>
            <a:ext cx="533400" cy="276999"/>
          </a:xfrm>
          <a:prstGeom prst="rect">
            <a:avLst/>
          </a:prstGeom>
          <a:noFill/>
        </p:spPr>
        <p:txBody>
          <a:bodyPr wrap="square" rtlCol="0">
            <a:spAutoFit/>
          </a:bodyPr>
          <a:lstStyle/>
          <a:p>
            <a:r>
              <a:rPr lang="en-US" altLang="zh-HK" sz="1200" dirty="0">
                <a:latin typeface="標楷體" panose="03000509000000000000" pitchFamily="65" charset="-120"/>
                <a:ea typeface="標楷體" panose="03000509000000000000" pitchFamily="65" charset="-120"/>
              </a:rPr>
              <a:t>14</a:t>
            </a:r>
            <a:endParaRPr lang="zh-HK" altLang="en-US" sz="1200" dirty="0">
              <a:latin typeface="標楷體" panose="03000509000000000000" pitchFamily="65" charset="-120"/>
              <a:ea typeface="標楷體" panose="03000509000000000000" pitchFamily="65"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7036874" y="928192"/>
            <a:ext cx="1830584" cy="1974397"/>
          </a:xfrm>
          <a:prstGeom prst="rect">
            <a:avLst/>
          </a:prstGeom>
        </p:spPr>
      </p:pic>
      <p:pic>
        <p:nvPicPr>
          <p:cNvPr id="7" name="圖片 6"/>
          <p:cNvPicPr>
            <a:picLocks noChangeAspect="1"/>
          </p:cNvPicPr>
          <p:nvPr/>
        </p:nvPicPr>
        <p:blipFill>
          <a:blip r:embed="rId3"/>
          <a:stretch>
            <a:fillRect/>
          </a:stretch>
        </p:blipFill>
        <p:spPr>
          <a:xfrm>
            <a:off x="6797577" y="3955412"/>
            <a:ext cx="2309177" cy="1411019"/>
          </a:xfrm>
          <a:prstGeom prst="rect">
            <a:avLst/>
          </a:prstGeom>
        </p:spPr>
      </p:pic>
      <p:sp>
        <p:nvSpPr>
          <p:cNvPr id="8" name="文字方塊 7"/>
          <p:cNvSpPr txBox="1"/>
          <p:nvPr/>
        </p:nvSpPr>
        <p:spPr>
          <a:xfrm>
            <a:off x="276543" y="381957"/>
            <a:ext cx="6437524" cy="2954655"/>
          </a:xfrm>
          <a:prstGeom prst="rect">
            <a:avLst/>
          </a:prstGeom>
          <a:noFill/>
        </p:spPr>
        <p:txBody>
          <a:bodyPr wrap="square" rtlCol="0">
            <a:spAutoFit/>
          </a:bodyPr>
          <a:lstStyle/>
          <a:p>
            <a:pPr algn="just"/>
            <a:r>
              <a:rPr lang="zh-TW" altLang="en-US" sz="1600" b="1" dirty="0">
                <a:effectLst/>
                <a:latin typeface="標楷體" panose="03000509000000000000" pitchFamily="65" charset="-120"/>
                <a:ea typeface="標楷體" panose="03000509000000000000" pitchFamily="65" charset="-120"/>
              </a:rPr>
              <a:t>基本法基金會 </a:t>
            </a:r>
            <a:r>
              <a:rPr lang="en-US" altLang="zh-TW" sz="1600" b="1" dirty="0">
                <a:effectLst/>
                <a:latin typeface="標楷體" panose="03000509000000000000" pitchFamily="65" charset="-120"/>
                <a:ea typeface="標楷體" panose="03000509000000000000" pitchFamily="65" charset="-120"/>
              </a:rPr>
              <a:t>Basic Law Foundation​</a:t>
            </a:r>
          </a:p>
          <a:p>
            <a:pPr algn="just"/>
            <a:endParaRPr lang="en-US" altLang="zh-TW" sz="14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基金會期望透過加強在港的</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研究和教育，全面提升市民對</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及「一國兩制」原則的深層次認識。在研究方面，基金會以專業、中立的角色，系統地開展包括</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、「一國兩制」、憲制發展、社會管治及內地及香港關係的研究，一方面梳理及研究</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的法理基礎，另一方面透過研究社會心態和現況，為公眾及政府提供實際的解決方案。在教育方面，基金會將以專業的知識和經驗為學校、各社會組織、政府和香港十八區社區提供全面、準確的</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教育服務，分享基金會的研究成果。</a:t>
            </a:r>
          </a:p>
          <a:p>
            <a:br>
              <a:rPr lang="zh-TW" altLang="en-US" sz="1400" dirty="0">
                <a:latin typeface="標楷體" panose="03000509000000000000" pitchFamily="65" charset="-120"/>
                <a:ea typeface="標楷體" panose="03000509000000000000" pitchFamily="65" charset="-120"/>
              </a:rPr>
            </a:br>
            <a:endParaRPr lang="zh-TW" altLang="en-US" sz="1400" dirty="0">
              <a:latin typeface="標楷體" panose="03000509000000000000" pitchFamily="65" charset="-120"/>
              <a:ea typeface="標楷體" panose="03000509000000000000" pitchFamily="65" charset="-120"/>
            </a:endParaRPr>
          </a:p>
        </p:txBody>
      </p:sp>
      <p:sp>
        <p:nvSpPr>
          <p:cNvPr id="9" name="文字方塊 8"/>
          <p:cNvSpPr txBox="1"/>
          <p:nvPr/>
        </p:nvSpPr>
        <p:spPr>
          <a:xfrm>
            <a:off x="276543" y="3059613"/>
            <a:ext cx="6437524" cy="3539430"/>
          </a:xfrm>
          <a:prstGeom prst="rect">
            <a:avLst/>
          </a:prstGeom>
          <a:noFill/>
        </p:spPr>
        <p:txBody>
          <a:bodyPr wrap="square" rtlCol="0">
            <a:spAutoFit/>
          </a:bodyPr>
          <a:lstStyle/>
          <a:p>
            <a:pPr algn="just"/>
            <a:r>
              <a:rPr lang="zh-TW" altLang="en-US" sz="1600" b="1" dirty="0">
                <a:effectLst/>
                <a:latin typeface="標楷體" panose="03000509000000000000" pitchFamily="65" charset="-120"/>
                <a:ea typeface="標楷體" panose="03000509000000000000" pitchFamily="65" charset="-120"/>
              </a:rPr>
              <a:t>願景</a:t>
            </a:r>
            <a:r>
              <a:rPr lang="en-US" altLang="zh-TW" sz="1600" b="1" dirty="0">
                <a:effectLst/>
                <a:latin typeface="標楷體" panose="03000509000000000000" pitchFamily="65" charset="-120"/>
                <a:ea typeface="標楷體" panose="03000509000000000000" pitchFamily="65" charset="-120"/>
              </a:rPr>
              <a:t>2030 — </a:t>
            </a:r>
            <a:r>
              <a:rPr lang="zh-TW" altLang="en-US" sz="1600" b="1" dirty="0">
                <a:effectLst/>
                <a:latin typeface="標楷體" panose="03000509000000000000" pitchFamily="65" charset="-120"/>
                <a:ea typeface="標楷體" panose="03000509000000000000" pitchFamily="65" charset="-120"/>
              </a:rPr>
              <a:t>聚焦法治 </a:t>
            </a:r>
            <a:r>
              <a:rPr lang="en-US" altLang="zh-TW" sz="1600" b="1" dirty="0">
                <a:effectLst/>
                <a:latin typeface="標楷體" panose="03000509000000000000" pitchFamily="65" charset="-120"/>
                <a:ea typeface="標楷體" panose="03000509000000000000" pitchFamily="65" charset="-120"/>
              </a:rPr>
              <a:t>Vision 2030 for Rule of Law</a:t>
            </a:r>
            <a:endParaRPr lang="zh-TW" altLang="en-US" sz="16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a:t>
            </a:r>
          </a:p>
          <a:p>
            <a:pPr algn="just"/>
            <a:r>
              <a:rPr lang="en-US" altLang="zh-TW" sz="1600" dirty="0">
                <a:effectLst/>
                <a:latin typeface="標楷體" panose="03000509000000000000" pitchFamily="65" charset="-120"/>
                <a:ea typeface="標楷體" panose="03000509000000000000" pitchFamily="65" charset="-120"/>
              </a:rPr>
              <a:t>2015</a:t>
            </a:r>
            <a:r>
              <a:rPr lang="zh-TW" altLang="en-US" sz="1600" dirty="0">
                <a:effectLst/>
                <a:latin typeface="標楷體" panose="03000509000000000000" pitchFamily="65" charset="-120"/>
                <a:ea typeface="標楷體" panose="03000509000000000000" pitchFamily="65" charset="-120"/>
              </a:rPr>
              <a:t>年，聯合國全體成員國通過</a:t>
            </a:r>
            <a:r>
              <a:rPr lang="en-US" altLang="zh-TW" sz="1600" dirty="0">
                <a:effectLst/>
                <a:latin typeface="標楷體" panose="03000509000000000000" pitchFamily="65" charset="-120"/>
                <a:ea typeface="標楷體" panose="03000509000000000000" pitchFamily="65" charset="-120"/>
              </a:rPr>
              <a:t>《2030</a:t>
            </a:r>
            <a:r>
              <a:rPr lang="zh-TW" altLang="en-US" sz="1600" dirty="0">
                <a:effectLst/>
                <a:latin typeface="標楷體" panose="03000509000000000000" pitchFamily="65" charset="-120"/>
                <a:ea typeface="標楷體" panose="03000509000000000000" pitchFamily="65" charset="-120"/>
              </a:rPr>
              <a:t>年可持續發展議程</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，為全球創造更美好和更可持續的未來勾劃藍圖。該項目標互有關連，而法治是成功落實目標的重要支柱。當中的目標</a:t>
            </a:r>
            <a:r>
              <a:rPr lang="en-US" altLang="zh-TW" sz="1600" dirty="0">
                <a:effectLst/>
                <a:latin typeface="標楷體" panose="03000509000000000000" pitchFamily="65" charset="-120"/>
                <a:ea typeface="標楷體" panose="03000509000000000000" pitchFamily="65" charset="-120"/>
              </a:rPr>
              <a:t>16</a:t>
            </a:r>
            <a:r>
              <a:rPr lang="zh-TW" altLang="en-US" sz="1600" dirty="0">
                <a:effectLst/>
                <a:latin typeface="標楷體" panose="03000509000000000000" pitchFamily="65" charset="-120"/>
                <a:ea typeface="標楷體" panose="03000509000000000000" pitchFamily="65" charset="-120"/>
              </a:rPr>
              <a:t>（</a:t>
            </a:r>
            <a:r>
              <a:rPr lang="en-US" altLang="zh-TW" sz="1600" dirty="0">
                <a:effectLst/>
                <a:latin typeface="標楷體" panose="03000509000000000000" pitchFamily="65" charset="-120"/>
                <a:ea typeface="標楷體" panose="03000509000000000000" pitchFamily="65" charset="-120"/>
              </a:rPr>
              <a:t>Goal 16</a:t>
            </a:r>
            <a:r>
              <a:rPr lang="zh-TW" altLang="en-US" sz="1600" dirty="0">
                <a:effectLst/>
                <a:latin typeface="標楷體" panose="03000509000000000000" pitchFamily="65" charset="-120"/>
                <a:ea typeface="標楷體" panose="03000509000000000000" pitchFamily="65" charset="-120"/>
              </a:rPr>
              <a:t>）旨在創建和平與包容的社會以促進可持續發展；讓所有人都有平等訴諸司法的機會；以及在各層面建立有效、負責任和包容的機構。 </a:t>
            </a:r>
          </a:p>
          <a:p>
            <a:pPr algn="just"/>
            <a:endParaRPr lang="zh-TW" altLang="en-US" sz="16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基於上述背景，香港特區政府律政司決定訂立一項新計劃，即「願景</a:t>
            </a:r>
            <a:r>
              <a:rPr lang="en-US" altLang="zh-TW" sz="1600" dirty="0">
                <a:effectLst/>
                <a:latin typeface="標楷體" panose="03000509000000000000" pitchFamily="65" charset="-120"/>
                <a:ea typeface="標楷體" panose="03000509000000000000" pitchFamily="65" charset="-120"/>
              </a:rPr>
              <a:t>2030 — </a:t>
            </a:r>
            <a:r>
              <a:rPr lang="zh-TW" altLang="en-US" sz="1600" dirty="0">
                <a:effectLst/>
                <a:latin typeface="標楷體" panose="03000509000000000000" pitchFamily="65" charset="-120"/>
                <a:ea typeface="標楷體" panose="03000509000000000000" pitchFamily="65" charset="-120"/>
              </a:rPr>
              <a:t>聚焦法治」（</a:t>
            </a:r>
            <a:r>
              <a:rPr lang="en-US" altLang="zh-TW" sz="1600" dirty="0">
                <a:effectLst/>
                <a:latin typeface="標楷體" panose="03000509000000000000" pitchFamily="65" charset="-120"/>
                <a:ea typeface="標楷體" panose="03000509000000000000" pitchFamily="65" charset="-120"/>
              </a:rPr>
              <a:t>Vision 2030 for Rule of Law</a:t>
            </a:r>
            <a:r>
              <a:rPr lang="zh-TW" altLang="en-US" sz="1600" dirty="0">
                <a:effectLst/>
                <a:latin typeface="標楷體" panose="03000509000000000000" pitchFamily="65" charset="-120"/>
                <a:ea typeface="標楷體" panose="03000509000000000000" pitchFamily="65" charset="-120"/>
              </a:rPr>
              <a:t>）。這項措施旨在透過研究、持份者互相合作和能力建設探討法治的各個元素，推廣對法治的正確理解和認識，從而在本地以至國際層面促進共融和公平社會的可持續發展。</a:t>
            </a:r>
          </a:p>
          <a:p>
            <a:endParaRPr lang="zh-TW" altLang="en-US" sz="1600" dirty="0">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97D35F74-C8DA-4D0C-AF1B-66C098ABF3DC}"/>
              </a:ext>
            </a:extLst>
          </p:cNvPr>
          <p:cNvSpPr txBox="1"/>
          <p:nvPr/>
        </p:nvSpPr>
        <p:spPr>
          <a:xfrm>
            <a:off x="8674954" y="6581001"/>
            <a:ext cx="533400" cy="276999"/>
          </a:xfrm>
          <a:prstGeom prst="rect">
            <a:avLst/>
          </a:prstGeom>
          <a:noFill/>
        </p:spPr>
        <p:txBody>
          <a:bodyPr wrap="square" rtlCol="0">
            <a:spAutoFit/>
          </a:bodyPr>
          <a:lstStyle/>
          <a:p>
            <a:r>
              <a:rPr lang="en-US" altLang="zh-HK" sz="1200" dirty="0">
                <a:latin typeface="標楷體" panose="03000509000000000000" pitchFamily="65" charset="-120"/>
                <a:ea typeface="標楷體" panose="03000509000000000000" pitchFamily="65" charset="-120"/>
              </a:rPr>
              <a:t>15</a:t>
            </a:r>
            <a:endParaRPr lang="zh-HK" altLang="en-US" sz="1200" dirty="0">
              <a:latin typeface="標楷體" panose="03000509000000000000" pitchFamily="65" charset="-120"/>
              <a:ea typeface="標楷體" panose="03000509000000000000" pitchFamily="65"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6"/>
          <p:cNvSpPr txBox="1">
            <a:spLocks noChangeArrowheads="1"/>
          </p:cNvSpPr>
          <p:nvPr/>
        </p:nvSpPr>
        <p:spPr bwMode="auto">
          <a:xfrm>
            <a:off x="834390" y="4647207"/>
            <a:ext cx="7475220" cy="12546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defTabSz="914400" eaLnBrk="1" hangingPunct="1">
              <a:lnSpc>
                <a:spcPct val="90000"/>
              </a:lnSpc>
              <a:spcBef>
                <a:spcPct val="0"/>
              </a:spcBef>
              <a:spcAft>
                <a:spcPts val="600"/>
              </a:spcAft>
              <a:buNone/>
            </a:pPr>
            <a:r>
              <a:rPr lang="zh-TW" altLang="en-US" sz="2000" dirty="0">
                <a:latin typeface="標楷體" panose="03000509000000000000" pitchFamily="65" charset="-120"/>
                <a:ea typeface="標楷體" panose="03000509000000000000" pitchFamily="65" charset="-120"/>
                <a:cs typeface="+mj-cs"/>
              </a:rPr>
              <a:t>一國兩制與</a:t>
            </a:r>
            <a:r>
              <a:rPr lang="en-US" altLang="zh-TW" sz="2000" dirty="0">
                <a:latin typeface="標楷體" panose="03000509000000000000" pitchFamily="65" charset="-120"/>
                <a:ea typeface="標楷體" panose="03000509000000000000" pitchFamily="65" charset="-120"/>
                <a:cs typeface="+mj-cs"/>
              </a:rPr>
              <a:t>《</a:t>
            </a:r>
            <a:r>
              <a:rPr lang="zh-TW" altLang="en-US" sz="2000" dirty="0">
                <a:latin typeface="標楷體" panose="03000509000000000000" pitchFamily="65" charset="-120"/>
                <a:ea typeface="標楷體" panose="03000509000000000000" pitchFamily="65" charset="-120"/>
                <a:cs typeface="+mj-cs"/>
              </a:rPr>
              <a:t>基本法</a:t>
            </a:r>
            <a:r>
              <a:rPr lang="en-US" altLang="zh-TW" sz="2000" dirty="0">
                <a:latin typeface="標楷體" panose="03000509000000000000" pitchFamily="65" charset="-120"/>
                <a:ea typeface="標楷體" panose="03000509000000000000" pitchFamily="65" charset="-120"/>
                <a:cs typeface="+mj-cs"/>
              </a:rPr>
              <a:t>》</a:t>
            </a:r>
          </a:p>
          <a:p>
            <a:pPr algn="ctr" defTabSz="914400" eaLnBrk="1" hangingPunct="1">
              <a:lnSpc>
                <a:spcPct val="90000"/>
              </a:lnSpc>
              <a:spcBef>
                <a:spcPct val="0"/>
              </a:spcBef>
              <a:spcAft>
                <a:spcPts val="600"/>
              </a:spcAft>
              <a:buNone/>
            </a:pPr>
            <a:r>
              <a:rPr lang="zh-TW" altLang="en-US" sz="2000" dirty="0">
                <a:ea typeface="標楷體" panose="03000509000000000000" pitchFamily="65" charset="-120"/>
                <a:cs typeface="+mj-cs"/>
              </a:rPr>
              <a:t>初中 </a:t>
            </a:r>
            <a:r>
              <a:rPr lang="en-US" altLang="en-US" sz="2000" dirty="0" err="1">
                <a:latin typeface="標楷體" panose="03000509000000000000" pitchFamily="65" charset="-120"/>
                <a:ea typeface="標楷體" panose="03000509000000000000" pitchFamily="65" charset="-120"/>
                <a:cs typeface="+mj-cs"/>
                <a:sym typeface="+mn-ea"/>
              </a:rPr>
              <a:t>單元</a:t>
            </a:r>
            <a:r>
              <a:rPr lang="zh-TW" altLang="en-US" sz="2000" dirty="0">
                <a:latin typeface="標楷體" panose="03000509000000000000" pitchFamily="65" charset="-120"/>
                <a:ea typeface="標楷體" panose="03000509000000000000" pitchFamily="65" charset="-120"/>
                <a:cs typeface="+mj-cs"/>
                <a:sym typeface="+mn-ea"/>
              </a:rPr>
              <a:t>二 </a:t>
            </a:r>
            <a:endParaRPr lang="en-US" altLang="zh-TW" sz="2000" dirty="0">
              <a:latin typeface="標楷體" panose="03000509000000000000" pitchFamily="65" charset="-120"/>
              <a:ea typeface="標楷體" panose="03000509000000000000" pitchFamily="65" charset="-120"/>
              <a:cs typeface="+mj-cs"/>
              <a:sym typeface="+mn-ea"/>
            </a:endParaRPr>
          </a:p>
          <a:p>
            <a:pPr algn="ctr" defTabSz="914400" eaLnBrk="1" hangingPunct="1">
              <a:lnSpc>
                <a:spcPct val="90000"/>
              </a:lnSpc>
              <a:spcBef>
                <a:spcPct val="0"/>
              </a:spcBef>
              <a:spcAft>
                <a:spcPts val="600"/>
              </a:spcAft>
              <a:buNone/>
            </a:pPr>
            <a:r>
              <a:rPr lang="zh-TW" altLang="en-US" sz="2000" dirty="0">
                <a:latin typeface="標楷體" panose="03000509000000000000" pitchFamily="65" charset="-120"/>
                <a:ea typeface="標楷體" panose="03000509000000000000" pitchFamily="65" charset="-120"/>
                <a:cs typeface="+mj-cs"/>
                <a:sym typeface="+mn-ea"/>
              </a:rPr>
              <a:t>中央和香港特別行政區的關係</a:t>
            </a:r>
          </a:p>
        </p:txBody>
      </p:sp>
      <p:pic>
        <p:nvPicPr>
          <p:cNvPr id="7" name="圖片 6" descr="一張含有 旗, 室外, 物件, 飛行 的圖片&#10;&#10;自動產生的描述">
            <a:extLst>
              <a:ext uri="{FF2B5EF4-FFF2-40B4-BE49-F238E27FC236}">
                <a16:creationId xmlns:a16="http://schemas.microsoft.com/office/drawing/2014/main" id="{AC1C49B1-4C14-F796-2FB7-CBC7DC1ACF41}"/>
              </a:ext>
            </a:extLst>
          </p:cNvPr>
          <p:cNvPicPr>
            <a:picLocks noChangeAspect="1"/>
          </p:cNvPicPr>
          <p:nvPr/>
        </p:nvPicPr>
        <p:blipFill rotWithShape="1">
          <a:blip r:embed="rId2"/>
          <a:srcRect t="16775" b="10714"/>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849313" y="530225"/>
            <a:ext cx="1387475" cy="13874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grpSp>
        <p:nvGrpSpPr>
          <p:cNvPr id="5126" name="群組 2"/>
          <p:cNvGrpSpPr/>
          <p:nvPr/>
        </p:nvGrpSpPr>
        <p:grpSpPr bwMode="auto">
          <a:xfrm>
            <a:off x="1318260" y="363220"/>
            <a:ext cx="6160135" cy="1554480"/>
            <a:chOff x="2111375" y="2073458"/>
            <a:chExt cx="5345113" cy="931863"/>
          </a:xfrm>
        </p:grpSpPr>
        <p:grpSp>
          <p:nvGrpSpPr>
            <p:cNvPr id="5129" name="Group 20"/>
            <p:cNvGrpSpPr/>
            <p:nvPr/>
          </p:nvGrpSpPr>
          <p:grpSpPr bwMode="auto">
            <a:xfrm>
              <a:off x="2111375" y="2073458"/>
              <a:ext cx="5345113" cy="931863"/>
              <a:chOff x="2222916" y="447674"/>
              <a:chExt cx="5344696" cy="931863"/>
            </a:xfrm>
          </p:grpSpPr>
          <p:sp>
            <p:nvSpPr>
              <p:cNvPr id="15" name="Rectangle 6"/>
              <p:cNvSpPr/>
              <p:nvPr/>
            </p:nvSpPr>
            <p:spPr>
              <a:xfrm>
                <a:off x="2483246" y="447674"/>
                <a:ext cx="4838323" cy="931863"/>
              </a:xfrm>
              <a:prstGeom prst="rect">
                <a:avLst/>
              </a:prstGeom>
              <a:solidFill>
                <a:srgbClr val="EF858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16" name="Rectangle 7"/>
              <p:cNvSpPr/>
              <p:nvPr/>
            </p:nvSpPr>
            <p:spPr>
              <a:xfrm>
                <a:off x="2222916" y="736599"/>
                <a:ext cx="411131" cy="290513"/>
              </a:xfrm>
              <a:prstGeom prst="rect">
                <a:avLst/>
              </a:prstGeom>
              <a:solidFill>
                <a:srgbClr val="C9B68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17" name="Rectangle 8"/>
              <p:cNvSpPr/>
              <p:nvPr/>
            </p:nvSpPr>
            <p:spPr>
              <a:xfrm>
                <a:off x="7156481" y="736599"/>
                <a:ext cx="411131" cy="290513"/>
              </a:xfrm>
              <a:prstGeom prst="rect">
                <a:avLst/>
              </a:prstGeom>
              <a:solidFill>
                <a:srgbClr val="C9B68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grpSp>
        <p:sp>
          <p:nvSpPr>
            <p:cNvPr id="5130" name="TextBox 12"/>
            <p:cNvSpPr txBox="1">
              <a:spLocks noChangeArrowheads="1"/>
            </p:cNvSpPr>
            <p:nvPr/>
          </p:nvSpPr>
          <p:spPr bwMode="auto">
            <a:xfrm>
              <a:off x="2691563" y="2362381"/>
              <a:ext cx="4184737" cy="3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pPr>
              <a:r>
                <a:rPr lang="zh-TW" altLang="en-US" sz="3600" dirty="0">
                  <a:latin typeface="標楷體" panose="03000509000000000000" pitchFamily="65" charset="-120"/>
                  <a:ea typeface="標楷體" panose="03000509000000000000" pitchFamily="65" charset="-120"/>
                </a:rPr>
                <a:t>中央和香港特區的關係</a:t>
              </a:r>
            </a:p>
          </p:txBody>
        </p:sp>
      </p:grpSp>
      <p:pic>
        <p:nvPicPr>
          <p:cNvPr id="5325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4620" y="2799715"/>
            <a:ext cx="3993515" cy="370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3128645" y="2890837"/>
            <a:ext cx="1316990" cy="1076325"/>
          </a:xfrm>
          <a:prstGeom prst="rect">
            <a:avLst/>
          </a:prstGeom>
          <a:noFill/>
        </p:spPr>
        <p:txBody>
          <a:bodyPr wrap="square" rtlCol="0">
            <a:spAutoFit/>
          </a:bodyPr>
          <a:lstStyle/>
          <a:p>
            <a:r>
              <a:rPr lang="zh-TW" altLang="en-US" sz="3200" dirty="0">
                <a:latin typeface="標楷體" panose="03000509000000000000" pitchFamily="65" charset="-120"/>
                <a:ea typeface="標楷體" panose="03000509000000000000" pitchFamily="65" charset="-120"/>
              </a:rPr>
              <a:t>高度自治</a:t>
            </a:r>
          </a:p>
        </p:txBody>
      </p:sp>
      <p:grpSp>
        <p:nvGrpSpPr>
          <p:cNvPr id="7" name="Group 6"/>
          <p:cNvGrpSpPr/>
          <p:nvPr/>
        </p:nvGrpSpPr>
        <p:grpSpPr>
          <a:xfrm>
            <a:off x="5676265" y="2244726"/>
            <a:ext cx="3400002" cy="2696361"/>
            <a:chOff x="8939" y="3535"/>
            <a:chExt cx="4930" cy="3437"/>
          </a:xfrm>
        </p:grpSpPr>
        <p:sp>
          <p:nvSpPr>
            <p:cNvPr id="4" name="Oval Callout 3"/>
            <p:cNvSpPr/>
            <p:nvPr/>
          </p:nvSpPr>
          <p:spPr>
            <a:xfrm>
              <a:off x="8939" y="3535"/>
              <a:ext cx="4930" cy="3437"/>
            </a:xfrm>
            <a:prstGeom prst="wedgeEllipseCallout">
              <a:avLst>
                <a:gd name="adj1" fmla="val -50060"/>
                <a:gd name="adj2" fmla="val 57913"/>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 Box 4"/>
            <p:cNvSpPr txBox="1"/>
            <p:nvPr/>
          </p:nvSpPr>
          <p:spPr>
            <a:xfrm>
              <a:off x="9830" y="4454"/>
              <a:ext cx="3854" cy="1844"/>
            </a:xfrm>
            <a:prstGeom prst="rect">
              <a:avLst/>
            </a:prstGeom>
            <a:noFill/>
          </p:spPr>
          <p:txBody>
            <a:bodyPr wrap="square" rtlCol="0">
              <a:spAutoFit/>
            </a:bodyPr>
            <a:lstStyle/>
            <a:p>
              <a:r>
                <a:rPr lang="zh-TW" altLang="en-US" sz="2200" dirty="0">
                  <a:latin typeface="標楷體" panose="03000509000000000000" pitchFamily="65" charset="-120"/>
                  <a:ea typeface="標楷體" panose="03000509000000000000" pitchFamily="65" charset="-120"/>
                </a:rPr>
                <a:t>「一國兩制」以外，有甚麼原則是中央與香港特區關係中最重要的？</a:t>
              </a:r>
            </a:p>
          </p:txBody>
        </p:sp>
      </p:grpSp>
      <p:sp>
        <p:nvSpPr>
          <p:cNvPr id="18" name="Slide Number Placeholder 1">
            <a:extLst>
              <a:ext uri="{FF2B5EF4-FFF2-40B4-BE49-F238E27FC236}">
                <a16:creationId xmlns:a16="http://schemas.microsoft.com/office/drawing/2014/main" id="{018796CB-C676-4292-8510-6B1C82EBE12C}"/>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bwMode="auto">
          <a:xfrm>
            <a:off x="3870332" y="4515536"/>
            <a:ext cx="4835340" cy="2252773"/>
            <a:chOff x="2097088" y="4286250"/>
            <a:chExt cx="4203700" cy="1905000"/>
          </a:xfrm>
        </p:grpSpPr>
        <p:pic>
          <p:nvPicPr>
            <p:cNvPr id="5325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7088" y="4286250"/>
              <a:ext cx="4203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ectangle 7"/>
            <p:cNvSpPr>
              <a:spLocks noChangeArrowheads="1"/>
            </p:cNvSpPr>
            <p:nvPr/>
          </p:nvSpPr>
          <p:spPr bwMode="auto">
            <a:xfrm>
              <a:off x="2230684" y="5058415"/>
              <a:ext cx="3897473" cy="101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9pPr>
            </a:lstStyle>
            <a:p>
              <a:pPr eaLnBrk="1" hangingPunct="1">
                <a:spcBef>
                  <a:spcPct val="0"/>
                </a:spcBef>
                <a:buFontTx/>
                <a:buNone/>
              </a:pPr>
              <a:r>
                <a:rPr lang="zh-TW" altLang="en-US" sz="2400" dirty="0" err="1">
                  <a:latin typeface="標楷體" panose="03000509000000000000" pitchFamily="65" charset="-120"/>
                  <a:ea typeface="標楷體" panose="03000509000000000000" pitchFamily="65" charset="-120"/>
                </a:rPr>
                <a:t>原來是這樣子﹗那麼，這個「高度自治」到底有幾高呀？有什麼是香港不能完全自主的？</a:t>
              </a:r>
            </a:p>
          </p:txBody>
        </p:sp>
      </p:grpSp>
      <p:grpSp>
        <p:nvGrpSpPr>
          <p:cNvPr id="4" name="Group 8"/>
          <p:cNvGrpSpPr/>
          <p:nvPr/>
        </p:nvGrpSpPr>
        <p:grpSpPr bwMode="auto">
          <a:xfrm>
            <a:off x="611505" y="1577975"/>
            <a:ext cx="3834765" cy="3850640"/>
            <a:chOff x="5164138" y="2355850"/>
            <a:chExt cx="2489200" cy="2070100"/>
          </a:xfrm>
        </p:grpSpPr>
        <p:pic>
          <p:nvPicPr>
            <p:cNvPr id="532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4138" y="2355850"/>
              <a:ext cx="2489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9"/>
            <p:cNvSpPr>
              <a:spLocks noChangeArrowheads="1"/>
            </p:cNvSpPr>
            <p:nvPr/>
          </p:nvSpPr>
          <p:spPr bwMode="auto">
            <a:xfrm>
              <a:off x="5214012" y="2532000"/>
              <a:ext cx="1118265" cy="64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102" charset="-128"/>
                  <a:cs typeface="ヒラギノ角ゴ Pro W3" pitchFamily="-102" charset="-128"/>
                </a:defRPr>
              </a:lvl9pPr>
            </a:lstStyle>
            <a:p>
              <a:pPr eaLnBrk="1" hangingPunct="1">
                <a:spcBef>
                  <a:spcPct val="0"/>
                </a:spcBef>
                <a:buFontTx/>
                <a:buNone/>
              </a:pPr>
              <a:r>
                <a:rPr lang="zh-TW" altLang="en-US" sz="2400" b="1" dirty="0">
                  <a:solidFill>
                    <a:schemeClr val="bg1"/>
                  </a:solidFill>
                  <a:latin typeface="標楷體" panose="03000509000000000000" pitchFamily="65" charset="-120"/>
                  <a:ea typeface="標楷體" panose="03000509000000000000" pitchFamily="65" charset="-120"/>
                </a:rPr>
                <a:t>高度自治？</a:t>
              </a:r>
            </a:p>
            <a:p>
              <a:pPr eaLnBrk="1" hangingPunct="1">
                <a:spcBef>
                  <a:spcPct val="0"/>
                </a:spcBef>
                <a:buFontTx/>
                <a:buNone/>
              </a:pPr>
              <a:r>
                <a:rPr lang="zh-TW" altLang="en-US" sz="2400" b="1" dirty="0">
                  <a:solidFill>
                    <a:schemeClr val="bg1"/>
                  </a:solidFill>
                  <a:latin typeface="標楷體" panose="03000509000000000000" pitchFamily="65" charset="-120"/>
                  <a:ea typeface="標楷體" panose="03000509000000000000" pitchFamily="65" charset="-120"/>
                </a:rPr>
                <a:t>即不是完全自治啦</a:t>
              </a:r>
              <a:r>
                <a:rPr lang="zh-TW" altLang="en-US" sz="2000" b="1" dirty="0">
                  <a:solidFill>
                    <a:schemeClr val="bg1"/>
                  </a:solidFill>
                  <a:latin typeface="標楷體" panose="03000509000000000000" pitchFamily="65" charset="-120"/>
                  <a:ea typeface="標楷體" panose="03000509000000000000" pitchFamily="65" charset="-120"/>
                </a:rPr>
                <a:t>﹗</a:t>
              </a:r>
            </a:p>
          </p:txBody>
        </p:sp>
      </p:grpSp>
      <p:grpSp>
        <p:nvGrpSpPr>
          <p:cNvPr id="5126" name="群組 2"/>
          <p:cNvGrpSpPr/>
          <p:nvPr/>
        </p:nvGrpSpPr>
        <p:grpSpPr bwMode="auto">
          <a:xfrm>
            <a:off x="408305" y="274955"/>
            <a:ext cx="5748020" cy="1303020"/>
            <a:chOff x="2111375" y="2073458"/>
            <a:chExt cx="5345113" cy="931863"/>
          </a:xfrm>
        </p:grpSpPr>
        <p:grpSp>
          <p:nvGrpSpPr>
            <p:cNvPr id="5129" name="Group 20"/>
            <p:cNvGrpSpPr/>
            <p:nvPr/>
          </p:nvGrpSpPr>
          <p:grpSpPr bwMode="auto">
            <a:xfrm>
              <a:off x="2111375" y="2073458"/>
              <a:ext cx="5345113" cy="931863"/>
              <a:chOff x="2222916" y="447674"/>
              <a:chExt cx="5344696" cy="931863"/>
            </a:xfrm>
          </p:grpSpPr>
          <p:sp>
            <p:nvSpPr>
              <p:cNvPr id="15" name="Rectangle 6"/>
              <p:cNvSpPr/>
              <p:nvPr/>
            </p:nvSpPr>
            <p:spPr>
              <a:xfrm>
                <a:off x="2483246" y="447674"/>
                <a:ext cx="4838323" cy="931863"/>
              </a:xfrm>
              <a:prstGeom prst="rect">
                <a:avLst/>
              </a:prstGeom>
              <a:solidFill>
                <a:srgbClr val="EF8588"/>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16" name="Rectangle 7"/>
              <p:cNvSpPr/>
              <p:nvPr/>
            </p:nvSpPr>
            <p:spPr>
              <a:xfrm>
                <a:off x="2222916" y="736599"/>
                <a:ext cx="411131" cy="290513"/>
              </a:xfrm>
              <a:prstGeom prst="rect">
                <a:avLst/>
              </a:prstGeom>
              <a:solidFill>
                <a:srgbClr val="C9B687"/>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17" name="Rectangle 8"/>
              <p:cNvSpPr/>
              <p:nvPr/>
            </p:nvSpPr>
            <p:spPr>
              <a:xfrm>
                <a:off x="7156481" y="736599"/>
                <a:ext cx="411131" cy="290513"/>
              </a:xfrm>
              <a:prstGeom prst="rect">
                <a:avLst/>
              </a:prstGeom>
              <a:solidFill>
                <a:srgbClr val="C9B687"/>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grpSp>
        <p:sp>
          <p:nvSpPr>
            <p:cNvPr id="5130" name="TextBox 12"/>
            <p:cNvSpPr txBox="1">
              <a:spLocks noChangeArrowheads="1"/>
            </p:cNvSpPr>
            <p:nvPr/>
          </p:nvSpPr>
          <p:spPr bwMode="auto">
            <a:xfrm>
              <a:off x="2691563" y="2362381"/>
              <a:ext cx="4184737" cy="41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pPr>
              <a:r>
                <a:rPr lang="zh-TW" altLang="en-US" dirty="0">
                  <a:latin typeface="標楷體" panose="03000509000000000000" pitchFamily="65" charset="-120"/>
                  <a:ea typeface="標楷體" panose="03000509000000000000" pitchFamily="65" charset="-120"/>
                </a:rPr>
                <a:t>中央和香港特區的關係</a:t>
              </a:r>
            </a:p>
          </p:txBody>
        </p:sp>
      </p:grpSp>
      <p:pic>
        <p:nvPicPr>
          <p:cNvPr id="15372" name="Picture 18"/>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57085" y="274955"/>
            <a:ext cx="186182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a:extLst>
              <a:ext uri="{FF2B5EF4-FFF2-40B4-BE49-F238E27FC236}">
                <a16:creationId xmlns:a16="http://schemas.microsoft.com/office/drawing/2014/main" id="{4B9F8C58-BECD-4DAA-8DD6-635527246973}"/>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6" descr="open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7286" y="1723390"/>
            <a:ext cx="7429670" cy="50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2749550"/>
            <a:ext cx="6426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75565"/>
            <a:ext cx="3416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092" y="1386952"/>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3"/>
          <p:cNvSpPr txBox="1">
            <a:spLocks noChangeArrowheads="1"/>
          </p:cNvSpPr>
          <p:nvPr/>
        </p:nvSpPr>
        <p:spPr bwMode="auto">
          <a:xfrm>
            <a:off x="1588770" y="1386840"/>
            <a:ext cx="6694805" cy="8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3600" baseline="30000" dirty="0">
                <a:latin typeface="標楷體" panose="03000509000000000000" pitchFamily="65" charset="-120"/>
                <a:ea typeface="標楷體" panose="03000509000000000000" pitchFamily="65" charset="-120"/>
              </a:rPr>
              <a:t>以下哪些工作不屬於香港特別行政區的自治範圍，而是屬於中央人民政府的職權？</a:t>
            </a:r>
            <a:r>
              <a:rPr lang="zh-TW" altLang="en-US" sz="3600" baseline="30000" dirty="0">
                <a:solidFill>
                  <a:srgbClr val="FF0000"/>
                </a:solidFill>
                <a:latin typeface="標楷體" panose="03000509000000000000" pitchFamily="65" charset="-120"/>
                <a:ea typeface="標楷體" panose="03000509000000000000" pitchFamily="65" charset="-120"/>
              </a:rPr>
              <a:t>請圈出</a:t>
            </a:r>
            <a:r>
              <a:rPr lang="zh-TW" altLang="en-US" sz="3600" baseline="30000" dirty="0">
                <a:latin typeface="標楷體" panose="03000509000000000000" pitchFamily="65" charset="-120"/>
                <a:ea typeface="標楷體" panose="03000509000000000000" pitchFamily="65" charset="-120"/>
              </a:rPr>
              <a:t>。</a:t>
            </a:r>
          </a:p>
        </p:txBody>
      </p:sp>
      <p:sp>
        <p:nvSpPr>
          <p:cNvPr id="32" name="Oval 31"/>
          <p:cNvSpPr>
            <a:spLocks noChangeArrowheads="1"/>
          </p:cNvSpPr>
          <p:nvPr/>
        </p:nvSpPr>
        <p:spPr bwMode="auto">
          <a:xfrm>
            <a:off x="3435350" y="4502150"/>
            <a:ext cx="887413" cy="622300"/>
          </a:xfrm>
          <a:prstGeom prst="ellipse">
            <a:avLst/>
          </a:prstGeom>
          <a:noFill/>
          <a:ln w="44450">
            <a:solidFill>
              <a:srgbClr val="FFFF00"/>
            </a:solidFill>
            <a:rou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pPr>
            <a:endParaRPr lang="zh-TW" altLang="zh-HK" sz="1800">
              <a:solidFill>
                <a:srgbClr val="FFFFFF"/>
              </a:solidFill>
              <a:latin typeface="標楷體" panose="03000509000000000000" pitchFamily="65" charset="-120"/>
              <a:ea typeface="標楷體" panose="03000509000000000000" pitchFamily="65" charset="-120"/>
            </a:endParaRPr>
          </a:p>
        </p:txBody>
      </p:sp>
      <p:sp>
        <p:nvSpPr>
          <p:cNvPr id="33" name="Oval 32"/>
          <p:cNvSpPr>
            <a:spLocks noChangeArrowheads="1"/>
          </p:cNvSpPr>
          <p:nvPr/>
        </p:nvSpPr>
        <p:spPr bwMode="auto">
          <a:xfrm>
            <a:off x="4578350" y="4425950"/>
            <a:ext cx="887413" cy="622300"/>
          </a:xfrm>
          <a:prstGeom prst="ellipse">
            <a:avLst/>
          </a:prstGeom>
          <a:noFill/>
          <a:ln w="44450">
            <a:solidFill>
              <a:srgbClr val="FFFF00"/>
            </a:solidFill>
            <a:rou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pPr>
            <a:endParaRPr lang="zh-TW" altLang="zh-HK" sz="1800">
              <a:solidFill>
                <a:srgbClr val="FFFFFF"/>
              </a:solidFill>
              <a:latin typeface="標楷體" panose="03000509000000000000" pitchFamily="65" charset="-120"/>
              <a:ea typeface="標楷體" panose="03000509000000000000" pitchFamily="65" charset="-120"/>
            </a:endParaRPr>
          </a:p>
        </p:txBody>
      </p:sp>
      <p:sp>
        <p:nvSpPr>
          <p:cNvPr id="35" name="Oval 34"/>
          <p:cNvSpPr>
            <a:spLocks noChangeArrowheads="1"/>
          </p:cNvSpPr>
          <p:nvPr/>
        </p:nvSpPr>
        <p:spPr bwMode="auto">
          <a:xfrm>
            <a:off x="2133600" y="3352800"/>
            <a:ext cx="887413" cy="622300"/>
          </a:xfrm>
          <a:prstGeom prst="ellipse">
            <a:avLst/>
          </a:prstGeom>
          <a:noFill/>
          <a:ln w="44450">
            <a:solidFill>
              <a:srgbClr val="FFFF00"/>
            </a:solidFill>
            <a:rou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algn="ctr" eaLnBrk="1" hangingPunct="1">
              <a:spcBef>
                <a:spcPct val="0"/>
              </a:spcBef>
              <a:buFontTx/>
              <a:buNone/>
            </a:pPr>
            <a:endParaRPr lang="zh-TW" altLang="zh-HK" sz="1800">
              <a:solidFill>
                <a:srgbClr val="FFFFFF"/>
              </a:solidFill>
              <a:latin typeface="標楷體" panose="03000509000000000000" pitchFamily="65" charset="-120"/>
              <a:ea typeface="標楷體" panose="03000509000000000000" pitchFamily="65" charset="-120"/>
            </a:endParaRPr>
          </a:p>
        </p:txBody>
      </p:sp>
      <p:sp>
        <p:nvSpPr>
          <p:cNvPr id="2" name="Text Box 1"/>
          <p:cNvSpPr txBox="1"/>
          <p:nvPr/>
        </p:nvSpPr>
        <p:spPr>
          <a:xfrm>
            <a:off x="1589405" y="643890"/>
            <a:ext cx="2231390" cy="521970"/>
          </a:xfrm>
          <a:prstGeom prst="rect">
            <a:avLst/>
          </a:prstGeom>
          <a:noFill/>
        </p:spPr>
        <p:txBody>
          <a:bodyPr wrap="square" rtlCol="0">
            <a:spAutoFit/>
          </a:bodyPr>
          <a:lstStyle/>
          <a:p>
            <a:r>
              <a:rPr lang="zh-TW" altLang="en-US" sz="2800"/>
              <a:t>分工與分權</a:t>
            </a:r>
          </a:p>
        </p:txBody>
      </p:sp>
      <p:sp>
        <p:nvSpPr>
          <p:cNvPr id="14" name="Slide Number Placeholder 1">
            <a:extLst>
              <a:ext uri="{FF2B5EF4-FFF2-40B4-BE49-F238E27FC236}">
                <a16:creationId xmlns:a16="http://schemas.microsoft.com/office/drawing/2014/main" id="{424F44FE-0B1C-4C7F-8066-B155D3B2F7C1}"/>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950249">
            <a:off x="1474788" y="1958975"/>
            <a:ext cx="4241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8"/>
          <p:cNvSpPr txBox="1">
            <a:spLocks noChangeArrowheads="1"/>
          </p:cNvSpPr>
          <p:nvPr/>
        </p:nvSpPr>
        <p:spPr bwMode="auto">
          <a:xfrm>
            <a:off x="179705" y="2033905"/>
            <a:ext cx="55860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800" dirty="0">
                <a:latin typeface="標楷體" panose="03000509000000000000" pitchFamily="65" charset="-120"/>
                <a:ea typeface="標楷體" panose="03000509000000000000" pitchFamily="65" charset="-120"/>
              </a:rPr>
              <a:t>小明知道快要遷入新居，問爸爸</a:t>
            </a:r>
            <a:r>
              <a:rPr lang="en-US" altLang="zh-TW" sz="2800" dirty="0">
                <a:latin typeface="標楷體" panose="03000509000000000000" pitchFamily="65" charset="-120"/>
                <a:ea typeface="標楷體" panose="03000509000000000000" pitchFamily="65" charset="-120"/>
              </a:rPr>
              <a:t>…</a:t>
            </a:r>
          </a:p>
        </p:txBody>
      </p:sp>
      <p:pic>
        <p:nvPicPr>
          <p:cNvPr id="15364"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90" y="378460"/>
            <a:ext cx="583628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23"/>
          <p:cNvSpPr txBox="1">
            <a:spLocks noChangeArrowheads="1"/>
          </p:cNvSpPr>
          <p:nvPr/>
        </p:nvSpPr>
        <p:spPr bwMode="auto">
          <a:xfrm>
            <a:off x="2033905" y="956310"/>
            <a:ext cx="42672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en-US" altLang="zh-TW" b="1">
                <a:latin typeface="標楷體" panose="03000509000000000000" pitchFamily="65" charset="-120"/>
                <a:ea typeface="標楷體" panose="03000509000000000000" pitchFamily="65" charset="-120"/>
              </a:rPr>
              <a:t>1.</a:t>
            </a:r>
            <a:r>
              <a:rPr lang="zh-TW" altLang="en-US" b="1">
                <a:latin typeface="標楷體" panose="03000509000000000000" pitchFamily="65" charset="-120"/>
                <a:ea typeface="標楷體" panose="03000509000000000000" pitchFamily="65" charset="-120"/>
              </a:rPr>
              <a:t>業主為何不能作主？</a:t>
            </a:r>
          </a:p>
        </p:txBody>
      </p:sp>
      <p:pic>
        <p:nvPicPr>
          <p:cNvPr id="1536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4708525"/>
            <a:ext cx="3993515" cy="200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351780" y="2149475"/>
            <a:ext cx="3675380" cy="2559050"/>
            <a:chOff x="8428" y="3385"/>
            <a:chExt cx="5788" cy="4030"/>
          </a:xfrm>
        </p:grpSpPr>
        <p:pic>
          <p:nvPicPr>
            <p:cNvPr id="15367" name="Picture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8" y="3385"/>
              <a:ext cx="5789" cy="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43"/>
            <p:cNvSpPr txBox="1">
              <a:spLocks noChangeArrowheads="1"/>
            </p:cNvSpPr>
            <p:nvPr/>
          </p:nvSpPr>
          <p:spPr bwMode="auto">
            <a:xfrm>
              <a:off x="9080" y="4310"/>
              <a:ext cx="4803" cy="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800" dirty="0">
                  <a:latin typeface="標楷體" panose="03000509000000000000" pitchFamily="65" charset="-120"/>
                  <a:ea typeface="標楷體" panose="03000509000000000000" pitchFamily="65" charset="-120"/>
                </a:rPr>
                <a:t>這是大廈公契規定，不能由我們作主呀﹗</a:t>
              </a:r>
            </a:p>
          </p:txBody>
        </p:sp>
      </p:grpSp>
      <p:grpSp>
        <p:nvGrpSpPr>
          <p:cNvPr id="2" name="Group 15"/>
          <p:cNvGrpSpPr/>
          <p:nvPr/>
        </p:nvGrpSpPr>
        <p:grpSpPr bwMode="auto">
          <a:xfrm>
            <a:off x="2247583" y="4056380"/>
            <a:ext cx="3676650" cy="1930400"/>
            <a:chOff x="1674813" y="3724275"/>
            <a:chExt cx="3676650" cy="1930400"/>
          </a:xfrm>
        </p:grpSpPr>
        <p:pic>
          <p:nvPicPr>
            <p:cNvPr id="15373" name="Picture 2" descr="3-002.gif"/>
            <p:cNvPicPr>
              <a:picLocks noChangeAspect="1"/>
            </p:cNvPicPr>
            <p:nvPr/>
          </p:nvPicPr>
          <p:blipFill>
            <a:blip r:embed="rId6"/>
            <a:srcRect/>
            <a:stretch>
              <a:fillRect/>
            </a:stretch>
          </p:blipFill>
          <p:spPr bwMode="auto">
            <a:xfrm>
              <a:off x="3892550" y="3844925"/>
              <a:ext cx="145891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 descr="3-001.gif"/>
            <p:cNvPicPr>
              <a:picLocks noChangeAspect="1"/>
            </p:cNvPicPr>
            <p:nvPr/>
          </p:nvPicPr>
          <p:blipFill>
            <a:blip r:embed="rId7"/>
            <a:srcRect/>
            <a:stretch>
              <a:fillRect/>
            </a:stretch>
          </p:blipFill>
          <p:spPr bwMode="auto">
            <a:xfrm>
              <a:off x="1674813" y="3724275"/>
              <a:ext cx="200977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72390" y="2555875"/>
            <a:ext cx="3239246" cy="2376222"/>
            <a:chOff x="114" y="4310"/>
            <a:chExt cx="4750" cy="3457"/>
          </a:xfrm>
        </p:grpSpPr>
        <p:pic>
          <p:nvPicPr>
            <p:cNvPr id="15368" name="Picture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 y="4310"/>
              <a:ext cx="4750" cy="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Box 42"/>
            <p:cNvSpPr txBox="1">
              <a:spLocks noChangeArrowheads="1"/>
            </p:cNvSpPr>
            <p:nvPr/>
          </p:nvSpPr>
          <p:spPr bwMode="auto">
            <a:xfrm>
              <a:off x="372" y="5257"/>
              <a:ext cx="4488"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200" dirty="0">
                  <a:latin typeface="標楷體" panose="03000509000000000000" pitchFamily="65" charset="-120"/>
                  <a:ea typeface="標楷體" panose="03000509000000000000" pitchFamily="65" charset="-120"/>
                </a:rPr>
                <a:t>為什麼我不能養狗？為何哥哥幫人補習，不能在門外掛招牌？</a:t>
              </a:r>
            </a:p>
          </p:txBody>
        </p:sp>
      </p:grpSp>
      <p:sp>
        <p:nvSpPr>
          <p:cNvPr id="3" name="Slide Number Placeholder 2"/>
          <p:cNvSpPr>
            <a:spLocks noGrp="1"/>
          </p:cNvSpPr>
          <p:nvPr>
            <p:ph type="sldNum" sz="quarter" idx="12"/>
          </p:nvPr>
        </p:nvSpPr>
        <p:spPr/>
        <p:txBody>
          <a:bodyPr/>
          <a:lstStyle/>
          <a:p>
            <a:pPr>
              <a:defRPr/>
            </a:pPr>
            <a:fld id="{D46DFC2C-40FF-413D-860E-5A64DB879731}" type="slidenum">
              <a:rPr lang="en-US" altLang="zh-TW"/>
              <a:t>6</a:t>
            </a:fld>
            <a:endParaRPr lang="en-US" altLang="zh-TW"/>
          </a:p>
        </p:txBody>
      </p:sp>
      <p:sp>
        <p:nvSpPr>
          <p:cNvPr id="17" name="Slide Number Placeholder 1">
            <a:extLst>
              <a:ext uri="{FF2B5EF4-FFF2-40B4-BE49-F238E27FC236}">
                <a16:creationId xmlns:a16="http://schemas.microsoft.com/office/drawing/2014/main" id="{2CEC05DA-FCFB-4B8D-83A6-87FAFA382513}"/>
              </a:ext>
            </a:extLst>
          </p:cNvPr>
          <p:cNvSpPr txBox="1">
            <a:spLocks/>
          </p:cNvSpPr>
          <p:nvPr/>
        </p:nvSpPr>
        <p:spPr>
          <a:xfrm>
            <a:off x="8779933" y="6474460"/>
            <a:ext cx="364067" cy="365125"/>
          </a:xfrm>
          <a:prstGeom prst="rect">
            <a:avLst/>
          </a:prstGeom>
        </p:spPr>
        <p:txBody>
          <a:bodyPr vert="horz" wrap="square" lIns="91440" tIns="45720" rIns="91440" bIns="45720" numCol="1" anchor="ctr" anchorCtr="0" compatLnSpc="1"/>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r>
              <a:rPr lang="en-US" altLang="zh-TW" dirty="0">
                <a:solidFill>
                  <a:schemeClr val="tx1"/>
                </a:solidFill>
                <a:latin typeface="標楷體" panose="03000509000000000000" pitchFamily="65" charset="-120"/>
                <a:ea typeface="標楷體" panose="03000509000000000000" pitchFamily="65" charset="-12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500"/>
                                        <p:tgtEl>
                                          <p:spTgt spid="1536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3" grpId="1"/>
      <p:bldP spid="15365" grpId="0"/>
      <p:bldP spid="1536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3280" y="2582545"/>
            <a:ext cx="6317615" cy="130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zh-TW" altLang="en-US" sz="4000" b="1">
                <a:solidFill>
                  <a:srgbClr val="000000"/>
                </a:solidFill>
                <a:effectLst>
                  <a:outerShdw blurRad="38100" dist="38100" dir="2700000" algn="tl">
                    <a:srgbClr val="000000">
                      <a:alpha val="43137"/>
                    </a:srgbClr>
                  </a:outerShdw>
                </a:effectLst>
                <a:latin typeface="Arial" panose="020B0604020202020204" pitchFamily="34" charset="0"/>
                <a:ea typeface="新細明體" panose="02020500000000000000" pitchFamily="18" charset="-120"/>
                <a:cs typeface="+mn-ea"/>
                <a:sym typeface="+mn-ea"/>
              </a:rPr>
              <a:t>談一談、寫一寫</a:t>
            </a:r>
          </a:p>
        </p:txBody>
      </p:sp>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 y="377825"/>
            <a:ext cx="12827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4750" y="1882775"/>
            <a:ext cx="111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ChangeArrowheads="1"/>
          </p:cNvSpPr>
          <p:nvPr/>
        </p:nvSpPr>
        <p:spPr bwMode="auto">
          <a:xfrm>
            <a:off x="2489200" y="4010025"/>
            <a:ext cx="52705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香港回歸祖國，成為特別行政區，有受到類似公契的文件約束嗎？</a:t>
            </a:r>
            <a:r>
              <a:rPr lang="zh-TW" altLang="en-US" sz="1800">
                <a:latin typeface="標楷體" panose="03000509000000000000" pitchFamily="65" charset="-120"/>
                <a:ea typeface="標楷體" panose="03000509000000000000" pitchFamily="65" charset="-120"/>
              </a:rPr>
              <a:t> </a:t>
            </a:r>
          </a:p>
        </p:txBody>
      </p:sp>
      <p:sp>
        <p:nvSpPr>
          <p:cNvPr id="7" name="Rectangle 6"/>
          <p:cNvSpPr>
            <a:spLocks noChangeArrowheads="1"/>
          </p:cNvSpPr>
          <p:nvPr/>
        </p:nvSpPr>
        <p:spPr bwMode="auto">
          <a:xfrm>
            <a:off x="2553176" y="2486851"/>
            <a:ext cx="54784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lnSpc>
                <a:spcPct val="150000"/>
              </a:lnSpc>
              <a:spcBef>
                <a:spcPct val="0"/>
              </a:spcBef>
              <a:buFontTx/>
              <a:buNone/>
            </a:pPr>
            <a:r>
              <a:rPr lang="zh-TW" altLang="en-US"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sym typeface="+mn-ea"/>
              </a:rPr>
              <a:t>建議答案</a:t>
            </a:r>
            <a:r>
              <a:rPr lang="zh-TW" altLang="en-US" sz="2000" dirty="0">
                <a:solidFill>
                  <a:srgbClr val="FF0000"/>
                </a:solidFill>
                <a:latin typeface="標楷體" panose="03000509000000000000" pitchFamily="65" charset="-120"/>
                <a:ea typeface="標楷體" panose="03000509000000000000" pitchFamily="65" charset="-120"/>
              </a:rPr>
              <a:t>）因為有大廈公契的約束，而大廈公契的訂立，是幫助整幢大廈各業戶的安居而設計的。</a:t>
            </a:r>
          </a:p>
        </p:txBody>
      </p:sp>
      <p:pic>
        <p:nvPicPr>
          <p:cNvPr id="1536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0" y="4064000"/>
            <a:ext cx="111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9"/>
          <p:cNvSpPr>
            <a:spLocks noChangeArrowheads="1"/>
          </p:cNvSpPr>
          <p:nvPr/>
        </p:nvSpPr>
        <p:spPr bwMode="auto">
          <a:xfrm>
            <a:off x="2637155" y="1611630"/>
            <a:ext cx="52705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err="1">
                <a:latin typeface="標楷體" panose="03000509000000000000" pitchFamily="65" charset="-120"/>
                <a:ea typeface="標楷體" panose="03000509000000000000" pitchFamily="65" charset="-120"/>
              </a:rPr>
              <a:t>小明一家，既是新居業主，為何不能全權決定自己的家事，如養狗等？</a:t>
            </a:r>
          </a:p>
        </p:txBody>
      </p:sp>
      <p:pic>
        <p:nvPicPr>
          <p:cNvPr id="22" name="Picture 3"/>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230505" y="4725035"/>
            <a:ext cx="1203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245745" y="2335530"/>
            <a:ext cx="1188085" cy="154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992370"/>
            <a:ext cx="6317615" cy="130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532856" y="4904740"/>
            <a:ext cx="5478462"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lnSpc>
                <a:spcPct val="150000"/>
              </a:lnSpc>
              <a:spcBef>
                <a:spcPct val="0"/>
              </a:spcBef>
              <a:buFontTx/>
              <a:buNone/>
            </a:pPr>
            <a:r>
              <a:rPr lang="zh-TW" altLang="en-US" sz="2000" dirty="0">
                <a:solidFill>
                  <a:srgbClr val="FF0000"/>
                </a:solidFill>
                <a:latin typeface="標楷體" panose="03000509000000000000" pitchFamily="65" charset="-120"/>
                <a:ea typeface="標楷體" panose="03000509000000000000" pitchFamily="65" charset="-120"/>
              </a:rPr>
              <a:t>（建議答案）有，受到《基本法》的約束。</a:t>
            </a:r>
          </a:p>
        </p:txBody>
      </p:sp>
      <p:sp>
        <p:nvSpPr>
          <p:cNvPr id="15" name="Slide Number Placeholder 1">
            <a:extLst>
              <a:ext uri="{FF2B5EF4-FFF2-40B4-BE49-F238E27FC236}">
                <a16:creationId xmlns:a16="http://schemas.microsoft.com/office/drawing/2014/main" id="{BA409F9B-A7D4-4B6E-AF8B-DDEBABC842B4}"/>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dissolve">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dissolve">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4" grpId="1"/>
      <p:bldP spid="7" grpId="0"/>
      <p:bldP spid="15367" grpId="0"/>
      <p:bldP spid="15367"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950249">
            <a:off x="1474788" y="1958975"/>
            <a:ext cx="4241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8"/>
          <p:cNvSpPr txBox="1">
            <a:spLocks noChangeArrowheads="1"/>
          </p:cNvSpPr>
          <p:nvPr/>
        </p:nvSpPr>
        <p:spPr bwMode="auto">
          <a:xfrm>
            <a:off x="414020" y="1818640"/>
            <a:ext cx="589597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800" dirty="0">
                <a:latin typeface="標楷體" panose="03000509000000000000" pitchFamily="65" charset="-120"/>
                <a:ea typeface="標楷體" panose="03000509000000000000" pitchFamily="65" charset="-120"/>
              </a:rPr>
              <a:t>新屋裝修期間，爸爸氣沖沖的</a:t>
            </a:r>
          </a:p>
          <a:p>
            <a:pPr eaLnBrk="1" hangingPunct="1">
              <a:spcBef>
                <a:spcPct val="0"/>
              </a:spcBef>
              <a:buFontTx/>
              <a:buNone/>
            </a:pPr>
            <a:r>
              <a:rPr lang="zh-TW" altLang="en-US" sz="2800" dirty="0">
                <a:latin typeface="標楷體" panose="03000509000000000000" pitchFamily="65" charset="-120"/>
                <a:ea typeface="標楷體" panose="03000509000000000000" pitchFamily="65" charset="-120"/>
              </a:rPr>
              <a:t>問管理處</a:t>
            </a:r>
            <a:r>
              <a:rPr lang="en-US" altLang="zh-TW" sz="2800" dirty="0">
                <a:latin typeface="標楷體" panose="03000509000000000000" pitchFamily="65" charset="-120"/>
                <a:ea typeface="標楷體" panose="03000509000000000000" pitchFamily="65" charset="-120"/>
              </a:rPr>
              <a:t>…</a:t>
            </a:r>
          </a:p>
        </p:txBody>
      </p:sp>
      <p:pic>
        <p:nvPicPr>
          <p:cNvPr id="153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 y="4848860"/>
            <a:ext cx="3993515" cy="200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 y="408940"/>
            <a:ext cx="589661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23"/>
          <p:cNvSpPr txBox="1">
            <a:spLocks noChangeArrowheads="1"/>
          </p:cNvSpPr>
          <p:nvPr/>
        </p:nvSpPr>
        <p:spPr bwMode="auto">
          <a:xfrm>
            <a:off x="2033905" y="956310"/>
            <a:ext cx="42760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en-US" altLang="zh-TW" b="1">
                <a:latin typeface="標楷體" panose="03000509000000000000" pitchFamily="65" charset="-120"/>
                <a:ea typeface="標楷體" panose="03000509000000000000" pitchFamily="65" charset="-120"/>
              </a:rPr>
              <a:t>2.</a:t>
            </a:r>
            <a:r>
              <a:rPr lang="zh-TW" altLang="en-US" b="1">
                <a:latin typeface="標楷體" panose="03000509000000000000" pitchFamily="65" charset="-120"/>
                <a:ea typeface="標楷體" panose="03000509000000000000" pitchFamily="65" charset="-120"/>
              </a:rPr>
              <a:t>業主為何不能作主？</a:t>
            </a:r>
          </a:p>
        </p:txBody>
      </p:sp>
      <p:grpSp>
        <p:nvGrpSpPr>
          <p:cNvPr id="6" name="Group 5"/>
          <p:cNvGrpSpPr/>
          <p:nvPr/>
        </p:nvGrpSpPr>
        <p:grpSpPr>
          <a:xfrm>
            <a:off x="5506720" y="1539875"/>
            <a:ext cx="3675380" cy="3016250"/>
            <a:chOff x="8672" y="2425"/>
            <a:chExt cx="5788" cy="4750"/>
          </a:xfrm>
        </p:grpSpPr>
        <p:pic>
          <p:nvPicPr>
            <p:cNvPr id="15367" name="Picture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72" y="2425"/>
              <a:ext cx="5789" cy="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43"/>
            <p:cNvSpPr txBox="1">
              <a:spLocks noChangeArrowheads="1"/>
            </p:cNvSpPr>
            <p:nvPr/>
          </p:nvSpPr>
          <p:spPr bwMode="auto">
            <a:xfrm>
              <a:off x="9236" y="3383"/>
              <a:ext cx="4661"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我是業主，為什麼承重牆不能拆、煤氣喉管不能改、露台不能擴建、裝修工人要登記才能可以入大廈？</a:t>
              </a:r>
            </a:p>
          </p:txBody>
        </p:sp>
      </p:grpSp>
      <p:grpSp>
        <p:nvGrpSpPr>
          <p:cNvPr id="7" name="Group 6"/>
          <p:cNvGrpSpPr/>
          <p:nvPr/>
        </p:nvGrpSpPr>
        <p:grpSpPr>
          <a:xfrm>
            <a:off x="82550" y="2736850"/>
            <a:ext cx="2764790" cy="2194560"/>
            <a:chOff x="130" y="4310"/>
            <a:chExt cx="4354" cy="3456"/>
          </a:xfrm>
        </p:grpSpPr>
        <p:pic>
          <p:nvPicPr>
            <p:cNvPr id="15368" name="Picture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 y="4310"/>
              <a:ext cx="4355" cy="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Box 42"/>
            <p:cNvSpPr txBox="1">
              <a:spLocks noChangeArrowheads="1"/>
            </p:cNvSpPr>
            <p:nvPr/>
          </p:nvSpPr>
          <p:spPr bwMode="auto">
            <a:xfrm>
              <a:off x="646" y="4803"/>
              <a:ext cx="3538" cy="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因為大廈是有公契監管的，你也要為整體安全負責啊﹗</a:t>
              </a:r>
            </a:p>
          </p:txBody>
        </p:sp>
      </p:grpSp>
      <p:grpSp>
        <p:nvGrpSpPr>
          <p:cNvPr id="4" name="Group 3"/>
          <p:cNvGrpSpPr/>
          <p:nvPr/>
        </p:nvGrpSpPr>
        <p:grpSpPr>
          <a:xfrm>
            <a:off x="2189480" y="3247390"/>
            <a:ext cx="2811780" cy="2847340"/>
            <a:chOff x="1912" y="5763"/>
            <a:chExt cx="4428" cy="4484"/>
          </a:xfrm>
        </p:grpSpPr>
        <p:pic>
          <p:nvPicPr>
            <p:cNvPr id="20" name="Picture 19" descr="7-012.gif"/>
            <p:cNvPicPr>
              <a:picLocks noChangeAspect="1"/>
            </p:cNvPicPr>
            <p:nvPr/>
          </p:nvPicPr>
          <p:blipFill>
            <a:blip r:embed="rId6"/>
            <a:srcRect/>
            <a:stretch>
              <a:fillRect/>
            </a:stretch>
          </p:blipFill>
          <p:spPr bwMode="auto">
            <a:xfrm>
              <a:off x="1912" y="5763"/>
              <a:ext cx="4428" cy="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p:nvPr/>
          </p:nvSpPr>
          <p:spPr>
            <a:xfrm>
              <a:off x="3327" y="6036"/>
              <a:ext cx="1330" cy="725"/>
            </a:xfrm>
            <a:prstGeom prst="rect">
              <a:avLst/>
            </a:prstGeom>
            <a:solidFill>
              <a:srgbClr val="00B0F0"/>
            </a:solidFill>
          </p:spPr>
          <p:txBody>
            <a:bodyPr wrap="square" rtlCol="0">
              <a:spAutoFit/>
            </a:bodyPr>
            <a:lstStyle/>
            <a:p>
              <a:r>
                <a:rPr lang="zh-TW" altLang="en-US" sz="2400"/>
                <a:t>大廈</a:t>
              </a:r>
            </a:p>
          </p:txBody>
        </p:sp>
      </p:grpSp>
      <p:pic>
        <p:nvPicPr>
          <p:cNvPr id="32" name="Picture 31" descr="7-013.gif"/>
          <p:cNvPicPr>
            <a:picLocks noChangeAspect="1"/>
          </p:cNvPicPr>
          <p:nvPr/>
        </p:nvPicPr>
        <p:blipFill>
          <a:blip r:embed="rId7"/>
          <a:srcRect/>
          <a:stretch>
            <a:fillRect/>
          </a:stretch>
        </p:blipFill>
        <p:spPr bwMode="auto">
          <a:xfrm>
            <a:off x="5351463" y="4226243"/>
            <a:ext cx="1609725"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
            <a:extLst>
              <a:ext uri="{FF2B5EF4-FFF2-40B4-BE49-F238E27FC236}">
                <a16:creationId xmlns:a16="http://schemas.microsoft.com/office/drawing/2014/main" id="{108D045F-BF83-49C1-8087-E29B478F5FB8}"/>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500"/>
                                        <p:tgtEl>
                                          <p:spTgt spid="1536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dissolve">
                                      <p:cBhvr>
                                        <p:cTn id="12" dur="500"/>
                                        <p:tgtEl>
                                          <p:spTgt spid="153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3" grpId="1"/>
      <p:bldP spid="15365" grpId="0"/>
      <p:bldP spid="1536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3280" y="2582545"/>
            <a:ext cx="6317615" cy="130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zh-TW" altLang="en-US" sz="4000" b="1">
                <a:solidFill>
                  <a:srgbClr val="000000"/>
                </a:solidFill>
                <a:effectLst>
                  <a:outerShdw blurRad="38100" dist="38100" dir="2700000" algn="tl">
                    <a:srgbClr val="000000">
                      <a:alpha val="43137"/>
                    </a:srgbClr>
                  </a:outerShdw>
                </a:effectLst>
                <a:latin typeface="Arial" panose="020B0604020202020204" pitchFamily="34" charset="0"/>
                <a:ea typeface="新細明體" panose="02020500000000000000" pitchFamily="18" charset="-120"/>
                <a:cs typeface="+mn-ea"/>
                <a:sym typeface="+mn-ea"/>
              </a:rPr>
              <a:t>談一談、寫一寫</a:t>
            </a:r>
          </a:p>
        </p:txBody>
      </p:sp>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 y="377825"/>
            <a:ext cx="12827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4750" y="1882775"/>
            <a:ext cx="111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ChangeArrowheads="1"/>
          </p:cNvSpPr>
          <p:nvPr/>
        </p:nvSpPr>
        <p:spPr bwMode="auto">
          <a:xfrm>
            <a:off x="2489200" y="4010025"/>
            <a:ext cx="52705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整幢大廈的安全凌駕了小明爸爸家居裝修的自主權，香港的自主權也受到類似的約束嗎？</a:t>
            </a:r>
            <a:r>
              <a:rPr lang="zh-TW" altLang="en-US" sz="1800" dirty="0">
                <a:latin typeface="標楷體" panose="03000509000000000000" pitchFamily="65" charset="-120"/>
                <a:ea typeface="標楷體" panose="03000509000000000000" pitchFamily="65" charset="-120"/>
              </a:rPr>
              <a:t> </a:t>
            </a:r>
          </a:p>
        </p:txBody>
      </p:sp>
      <p:sp>
        <p:nvSpPr>
          <p:cNvPr id="7" name="Rectangle 6"/>
          <p:cNvSpPr>
            <a:spLocks noChangeArrowheads="1"/>
          </p:cNvSpPr>
          <p:nvPr/>
        </p:nvSpPr>
        <p:spPr bwMode="auto">
          <a:xfrm>
            <a:off x="2637155" y="2479040"/>
            <a:ext cx="54784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lnSpc>
                <a:spcPct val="150000"/>
              </a:lnSpc>
              <a:spcBef>
                <a:spcPct val="0"/>
              </a:spcBef>
              <a:buFontTx/>
              <a:buNone/>
            </a:pPr>
            <a:r>
              <a:rPr lang="zh-TW" altLang="en-US"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sym typeface="+mn-ea"/>
              </a:rPr>
              <a:t>建議答案</a:t>
            </a:r>
            <a:r>
              <a:rPr lang="zh-TW" altLang="en-US" sz="2000" dirty="0">
                <a:solidFill>
                  <a:srgbClr val="FF0000"/>
                </a:solidFill>
                <a:latin typeface="標楷體" panose="03000509000000000000" pitchFamily="65" charset="-120"/>
                <a:ea typeface="標楷體" panose="03000509000000000000" pitchFamily="65" charset="-120"/>
              </a:rPr>
              <a:t>）因為有大廈公契的約束，而事實上他所要求的每一樣東西，都會危害整幢大廈的安全。</a:t>
            </a:r>
          </a:p>
        </p:txBody>
      </p:sp>
      <p:pic>
        <p:nvPicPr>
          <p:cNvPr id="1536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0" y="4064000"/>
            <a:ext cx="111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9"/>
          <p:cNvSpPr>
            <a:spLocks noChangeArrowheads="1"/>
          </p:cNvSpPr>
          <p:nvPr/>
        </p:nvSpPr>
        <p:spPr bwMode="auto">
          <a:xfrm>
            <a:off x="2637155" y="1611630"/>
            <a:ext cx="52705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你認為小明爸爸的要求合理嗎？</a:t>
            </a:r>
            <a:endParaRPr lang="en-US" altLang="zh-TW" sz="2400" dirty="0">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400" dirty="0">
                <a:latin typeface="標楷體" panose="03000509000000000000" pitchFamily="65" charset="-120"/>
                <a:ea typeface="標楷體" panose="03000509000000000000" pitchFamily="65" charset="-120"/>
              </a:rPr>
              <a:t>為什麼？</a:t>
            </a:r>
          </a:p>
        </p:txBody>
      </p:sp>
      <p:pic>
        <p:nvPicPr>
          <p:cNvPr id="22" name="Picture 3"/>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230505" y="4725035"/>
            <a:ext cx="1203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245745" y="2335530"/>
            <a:ext cx="1188085" cy="154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457825"/>
            <a:ext cx="6317615" cy="130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488883" y="5397500"/>
            <a:ext cx="5626734"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charset="0"/>
              </a:defRPr>
            </a:lvl9pPr>
          </a:lstStyle>
          <a:p>
            <a:pPr eaLnBrk="1" hangingPunct="1">
              <a:lnSpc>
                <a:spcPct val="150000"/>
              </a:lnSpc>
              <a:spcBef>
                <a:spcPct val="0"/>
              </a:spcBef>
              <a:buFontTx/>
              <a:buNone/>
            </a:pPr>
            <a:r>
              <a:rPr lang="zh-TW" altLang="en-US"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sym typeface="+mn-ea"/>
              </a:rPr>
              <a:t>建議答案</a:t>
            </a:r>
            <a:r>
              <a:rPr lang="zh-TW" altLang="en-US" sz="2000" dirty="0">
                <a:solidFill>
                  <a:srgbClr val="FF0000"/>
                </a:solidFill>
                <a:latin typeface="標楷體" panose="03000509000000000000" pitchFamily="65" charset="-120"/>
                <a:ea typeface="標楷體" panose="03000509000000000000" pitchFamily="65" charset="-120"/>
              </a:rPr>
              <a:t>）有，受到《基本法》中的「香港國安法」約束。</a:t>
            </a:r>
          </a:p>
        </p:txBody>
      </p:sp>
      <p:sp>
        <p:nvSpPr>
          <p:cNvPr id="15" name="Slide Number Placeholder 1">
            <a:extLst>
              <a:ext uri="{FF2B5EF4-FFF2-40B4-BE49-F238E27FC236}">
                <a16:creationId xmlns:a16="http://schemas.microsoft.com/office/drawing/2014/main" id="{7852A319-2720-402C-ABD7-8983936CBC43}"/>
              </a:ext>
            </a:extLst>
          </p:cNvPr>
          <p:cNvSpPr>
            <a:spLocks noGrp="1"/>
          </p:cNvSpPr>
          <p:nvPr>
            <p:ph type="sldNum" sz="quarter" idx="12"/>
          </p:nvPr>
        </p:nvSpPr>
        <p:spPr>
          <a:xfrm>
            <a:off x="8779933" y="6474460"/>
            <a:ext cx="364067" cy="365125"/>
          </a:xfrm>
        </p:spPr>
        <p:txBody>
          <a:bodyPr/>
          <a:lstStyle/>
          <a:p>
            <a:pPr>
              <a:defRPr/>
            </a:pPr>
            <a:r>
              <a:rPr lang="en-US" altLang="zh-TW" dirty="0">
                <a:solidFill>
                  <a:schemeClr val="tx1"/>
                </a:solidFill>
                <a:latin typeface="標楷體" panose="03000509000000000000" pitchFamily="65" charset="-120"/>
                <a:ea typeface="標楷體" panose="03000509000000000000" pitchFamily="65" charset="-12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dissolve">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dissolve">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4" grpId="1"/>
      <p:bldP spid="7" grpId="0"/>
      <p:bldP spid="15367" grpId="0"/>
      <p:bldP spid="15367" grpId="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預設簡報設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1294</Words>
  <Application>Microsoft Office PowerPoint</Application>
  <PresentationFormat>如螢幕大小 (4:3)</PresentationFormat>
  <Paragraphs>115</Paragraphs>
  <Slides>16</Slides>
  <Notes>0</Notes>
  <HiddenSlides>0</HiddenSlides>
  <MMClips>0</MMClips>
  <ScaleCrop>false</ScaleCrop>
  <HeadingPairs>
    <vt:vector size="6" baseType="variant">
      <vt:variant>
        <vt:lpstr>使用字型</vt:lpstr>
      </vt:variant>
      <vt:variant>
        <vt:i4>4</vt:i4>
      </vt:variant>
      <vt:variant>
        <vt:lpstr>佈景主題</vt:lpstr>
      </vt:variant>
      <vt:variant>
        <vt:i4>3</vt:i4>
      </vt:variant>
      <vt:variant>
        <vt:lpstr>投影片標題</vt:lpstr>
      </vt:variant>
      <vt:variant>
        <vt:i4>16</vt:i4>
      </vt:variant>
    </vt:vector>
  </HeadingPairs>
  <TitlesOfParts>
    <vt:vector size="23" baseType="lpstr">
      <vt:lpstr>標楷體</vt:lpstr>
      <vt:lpstr>Arial</vt:lpstr>
      <vt:lpstr>Calibri</vt:lpstr>
      <vt:lpstr>Times New Roman</vt:lpstr>
      <vt:lpstr>Office Theme</vt:lpstr>
      <vt:lpstr>預設簡報設計</vt:lpstr>
      <vt:lpstr>1_Office Theme</vt:lpstr>
      <vt:lpstr>初中 單元二： 中央和香港特別行政區的關係</vt:lpstr>
      <vt:lpstr>PowerPoint 簡報</vt:lpstr>
      <vt:lpstr>PowerPoint 簡報</vt:lpstr>
      <vt:lpstr>PowerPoint 簡報</vt:lpstr>
      <vt:lpstr>PowerPoint 簡報</vt:lpstr>
      <vt:lpstr>PowerPoint 簡報</vt:lpstr>
      <vt:lpstr>談一談、寫一寫</vt:lpstr>
      <vt:lpstr>PowerPoint 簡報</vt:lpstr>
      <vt:lpstr>談一談、寫一寫</vt:lpstr>
      <vt:lpstr>PowerPoint 簡報</vt:lpstr>
      <vt:lpstr>談一談、寫一寫</vt:lpstr>
      <vt:lpstr>從《基本法》第十四條看中央與 香港特別行政區的關係</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Luk Tzu Wei</dc:creator>
  <cp:lastModifiedBy>Simon Lee</cp:lastModifiedBy>
  <cp:revision>14</cp:revision>
  <dcterms:created xsi:type="dcterms:W3CDTF">2020-11-14T03:33:01Z</dcterms:created>
  <dcterms:modified xsi:type="dcterms:W3CDTF">2022-05-23T07:44:40Z</dcterms:modified>
</cp:coreProperties>
</file>